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8"/>
  </p:notesMasterIdLst>
  <p:sldIdLst>
    <p:sldId id="256" r:id="rId2"/>
    <p:sldId id="295" r:id="rId3"/>
    <p:sldId id="270" r:id="rId4"/>
    <p:sldId id="274" r:id="rId5"/>
    <p:sldId id="257" r:id="rId6"/>
    <p:sldId id="296" r:id="rId7"/>
    <p:sldId id="297" r:id="rId8"/>
    <p:sldId id="298" r:id="rId9"/>
    <p:sldId id="287" r:id="rId10"/>
    <p:sldId id="291" r:id="rId11"/>
    <p:sldId id="292" r:id="rId12"/>
    <p:sldId id="264" r:id="rId13"/>
    <p:sldId id="265" r:id="rId14"/>
    <p:sldId id="266" r:id="rId15"/>
    <p:sldId id="268" r:id="rId16"/>
    <p:sldId id="269" r:id="rId17"/>
    <p:sldId id="276" r:id="rId18"/>
    <p:sldId id="277" r:id="rId19"/>
    <p:sldId id="278" r:id="rId20"/>
    <p:sldId id="279" r:id="rId21"/>
    <p:sldId id="280" r:id="rId22"/>
    <p:sldId id="290" r:id="rId23"/>
    <p:sldId id="281" r:id="rId24"/>
    <p:sldId id="282" r:id="rId25"/>
    <p:sldId id="288" r:id="rId26"/>
    <p:sldId id="283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05529"/>
    <a:srgbClr val="FF9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84"/>
    <p:restoredTop sz="94767"/>
  </p:normalViewPr>
  <p:slideViewPr>
    <p:cSldViewPr snapToGrid="0">
      <p:cViewPr varScale="1">
        <p:scale>
          <a:sx n="143" d="100"/>
          <a:sy n="143" d="100"/>
        </p:scale>
        <p:origin x="30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568916-C8CD-2D4A-9807-F4BA6DF4ECCE}" type="datetimeFigureOut">
              <a:rPr lang="en-US" smtClean="0"/>
              <a:t>8/9/23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FD324D-EA70-664F-B831-5EDFB80C34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0422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ED3B9003-3ECF-AEF2-6306-2125F5434501}"/>
              </a:ext>
            </a:extLst>
          </p:cNvPr>
          <p:cNvSpPr/>
          <p:nvPr userDrawn="1"/>
        </p:nvSpPr>
        <p:spPr>
          <a:xfrm>
            <a:off x="-8878" y="5454188"/>
            <a:ext cx="12252960" cy="141269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CEF8A596-245F-C19D-CBA7-2F6F765F4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03812"/>
            <a:ext cx="10515600" cy="1325563"/>
          </a:xfrm>
        </p:spPr>
        <p:txBody>
          <a:bodyPr/>
          <a:lstStyle>
            <a:lvl1pPr>
              <a:defRPr>
                <a:solidFill>
                  <a:srgbClr val="E05529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5F0DD66-C058-22F7-0977-360089E8DBC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5609852"/>
            <a:ext cx="3453555" cy="1101362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557E8DBF-176E-41E7-D18F-A84F52B2F31D}"/>
              </a:ext>
            </a:extLst>
          </p:cNvPr>
          <p:cNvSpPr txBox="1"/>
          <p:nvPr userDrawn="1"/>
        </p:nvSpPr>
        <p:spPr>
          <a:xfrm>
            <a:off x="7371290" y="5691174"/>
            <a:ext cx="4492238" cy="938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100" dirty="0">
                <a:solidFill>
                  <a:schemeClr val="bg1"/>
                </a:solidFill>
                <a:latin typeface="Lucida Grande" panose="020B0600040502020204" pitchFamily="34" charset="0"/>
                <a:ea typeface="Helvetica Neue" panose="02000503000000020004" pitchFamily="2" charset="0"/>
                <a:cs typeface="Lucida Grande" panose="020B0600040502020204" pitchFamily="34" charset="0"/>
              </a:rPr>
              <a:t>School of Mechanical Industrial &amp; Manufacturing Engineering</a:t>
            </a:r>
            <a:br>
              <a:rPr lang="en-US" sz="1100" dirty="0">
                <a:solidFill>
                  <a:schemeClr val="bg1"/>
                </a:solidFill>
                <a:latin typeface="Lucida Grande" panose="020B0600040502020204" pitchFamily="34" charset="0"/>
                <a:ea typeface="Helvetica Neue" panose="02000503000000020004" pitchFamily="2" charset="0"/>
                <a:cs typeface="Lucida Grande" panose="020B0600040502020204" pitchFamily="34" charset="0"/>
              </a:rPr>
            </a:br>
            <a:r>
              <a:rPr lang="en-US" sz="1100" dirty="0">
                <a:solidFill>
                  <a:schemeClr val="bg1"/>
                </a:solidFill>
                <a:latin typeface="Lucida Grande" panose="020B0600040502020204" pitchFamily="34" charset="0"/>
                <a:ea typeface="Helvetica Neue" panose="02000503000000020004" pitchFamily="2" charset="0"/>
                <a:cs typeface="Lucida Grande" panose="020B0600040502020204" pitchFamily="34" charset="0"/>
              </a:rPr>
              <a:t>Rogers Hall 2000 SW Monroe Ave Corvallis, OR 97331</a:t>
            </a:r>
          </a:p>
          <a:p>
            <a:pPr algn="ctr"/>
            <a:endParaRPr lang="en-US" sz="1100" dirty="0">
              <a:solidFill>
                <a:schemeClr val="bg1"/>
              </a:solidFill>
              <a:latin typeface="Lucida Grande" panose="020B0600040502020204" pitchFamily="34" charset="0"/>
              <a:ea typeface="Helvetica Neue" panose="02000503000000020004" pitchFamily="2" charset="0"/>
              <a:cs typeface="Lucida Grande" panose="020B0600040502020204" pitchFamily="34" charset="0"/>
            </a:endParaRPr>
          </a:p>
          <a:p>
            <a:pPr algn="r"/>
            <a:r>
              <a:rPr lang="en-US" sz="1100" dirty="0">
                <a:solidFill>
                  <a:schemeClr val="bg1"/>
                </a:solidFill>
                <a:latin typeface="Lucida Grande" panose="020B0600040502020204" pitchFamily="34" charset="0"/>
                <a:ea typeface="Helvetica Neue" panose="02000503000000020004" pitchFamily="2" charset="0"/>
                <a:cs typeface="Lucida Grande" panose="020B0600040502020204" pitchFamily="34" charset="0"/>
              </a:rPr>
              <a:t>School of Nuclear Science &amp; Engineering</a:t>
            </a:r>
          </a:p>
          <a:p>
            <a:pPr algn="r"/>
            <a:r>
              <a:rPr lang="en-US" sz="1100" dirty="0" err="1">
                <a:solidFill>
                  <a:schemeClr val="bg1"/>
                </a:solidFill>
                <a:latin typeface="Lucida Grande" panose="020B0600040502020204" pitchFamily="34" charset="0"/>
                <a:ea typeface="Helvetica Neue" panose="02000503000000020004" pitchFamily="2" charset="0"/>
                <a:cs typeface="Lucida Grande" panose="020B0600040502020204" pitchFamily="34" charset="0"/>
              </a:rPr>
              <a:t>Maryfield</a:t>
            </a:r>
            <a:r>
              <a:rPr lang="en-US" sz="1100" dirty="0">
                <a:solidFill>
                  <a:schemeClr val="bg1"/>
                </a:solidFill>
                <a:latin typeface="Lucida Grande" panose="020B0600040502020204" pitchFamily="34" charset="0"/>
                <a:ea typeface="Helvetica Neue" panose="02000503000000020004" pitchFamily="2" charset="0"/>
                <a:cs typeface="Lucida Grande" panose="020B0600040502020204" pitchFamily="34" charset="0"/>
              </a:rPr>
              <a:t> Hall </a:t>
            </a:r>
            <a:r>
              <a:rPr lang="en-US" sz="1100" b="0" i="0" dirty="0">
                <a:solidFill>
                  <a:schemeClr val="bg1"/>
                </a:solidFill>
                <a:effectLst/>
                <a:latin typeface="Lucida Grande" panose="020B0600040502020204" pitchFamily="34" charset="0"/>
                <a:ea typeface="Helvetica Neue" panose="02000503000000020004" pitchFamily="2" charset="0"/>
                <a:cs typeface="Lucida Grande" panose="020B0600040502020204" pitchFamily="34" charset="0"/>
              </a:rPr>
              <a:t>1600 SW Monroe Ave</a:t>
            </a:r>
            <a:r>
              <a:rPr lang="en-US" sz="1100" b="0" i="0" dirty="0">
                <a:solidFill>
                  <a:srgbClr val="000000"/>
                </a:solidFill>
                <a:effectLst/>
                <a:latin typeface="Lucida Grande" panose="020B0600040502020204" pitchFamily="34" charset="0"/>
                <a:ea typeface="Helvetica Neue" panose="02000503000000020004" pitchFamily="2" charset="0"/>
                <a:cs typeface="Lucida Grande" panose="020B0600040502020204" pitchFamily="34" charset="0"/>
              </a:rPr>
              <a:t> </a:t>
            </a:r>
            <a:r>
              <a:rPr lang="en-US" sz="1100" dirty="0">
                <a:solidFill>
                  <a:schemeClr val="bg1"/>
                </a:solidFill>
                <a:latin typeface="Lucida Grande" panose="020B0600040502020204" pitchFamily="34" charset="0"/>
                <a:ea typeface="Helvetica Neue" panose="02000503000000020004" pitchFamily="2" charset="0"/>
                <a:cs typeface="Lucida Grande" panose="020B0600040502020204" pitchFamily="34" charset="0"/>
              </a:rPr>
              <a:t>Corvallis, OR 97331 </a:t>
            </a:r>
          </a:p>
        </p:txBody>
      </p:sp>
    </p:spTree>
    <p:extLst>
      <p:ext uri="{BB962C8B-B14F-4D97-AF65-F5344CB8AC3E}">
        <p14:creationId xmlns:p14="http://schemas.microsoft.com/office/powerpoint/2010/main" val="42115589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C14F1A-D4E3-3475-6116-A9F6E2EE23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17A0103-77C7-6CE2-B98D-F3935D221E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C1BDCE-DFB9-EA2F-A513-A3866DAC75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August 16th, 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640874-3326-B8C9-BA26-8E68F26D0E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OCI on GPUs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B44C65-2337-5881-013B-594C1F78B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BFB55-84C6-B64A-988D-585CA11835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2636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5FAA40B-D0B2-01F3-7EC8-0752DB687A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D3C2E7B-442E-C63F-B808-AEC2ED7068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B08890-37B4-DCD4-2144-60AF6C4188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August 16th, 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640C81-D8DC-3C92-4F5F-01CB42AE86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OCI on GPUs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8E6CAA-129D-BB1F-9C6D-7D010E6E7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BFB55-84C6-B64A-988D-585CA11835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8575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67DEE-077A-6493-5710-B2535DD20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575307" cy="1325563"/>
          </a:xfrm>
        </p:spPr>
        <p:txBody>
          <a:bodyPr/>
          <a:lstStyle>
            <a:lvl1pPr>
              <a:defRPr>
                <a:solidFill>
                  <a:srgbClr val="E05529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F6D845-D575-D3C9-0789-6AC15D13EE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F55C4B-1CE5-CEB9-23AD-3DF5A4B2F5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August 16th, 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A70890-35B8-7779-CB25-97FBBF9CE1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OCI on GPUs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70649B-FB28-6C8C-FE83-7ED7D9EF2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BFB55-84C6-B64A-988D-585CA118354E}" type="slidenum">
              <a:rPr lang="en-US" smtClean="0"/>
              <a:t>‹#›</a:t>
            </a:fld>
            <a:r>
              <a:rPr lang="en-US" dirty="0"/>
              <a:t>/30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7F84AFC2-EB39-40D4-A2F2-060E1C9F0F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9021" y="413127"/>
            <a:ext cx="1229557" cy="1229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8393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3447FD-32D6-0D39-7563-85B3DB9282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337458"/>
            <a:ext cx="10515600" cy="4225018"/>
          </a:xfrm>
        </p:spPr>
        <p:txBody>
          <a:bodyPr anchor="ctr"/>
          <a:lstStyle>
            <a:lvl1pPr algn="ctr">
              <a:defRPr sz="6000" i="1">
                <a:solidFill>
                  <a:srgbClr val="E05529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271F51-5FA1-59AD-A950-0420BD4702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680857"/>
            <a:ext cx="10515600" cy="1408793"/>
          </a:xfrm>
        </p:spPr>
        <p:txBody>
          <a:bodyPr anchor="ctr"/>
          <a:lstStyle>
            <a:lvl1pPr marL="0" indent="0" algn="ctr">
              <a:buNone/>
              <a:defRPr sz="2400" i="1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051F61-28C2-5CBE-3DC1-AEB46AFE9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August 16th, 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20E4A7-3E2B-D900-CF88-3C3A4A8A12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OCI on GPUs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51E961-E63B-5CBF-26B0-6C1226910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BFB55-84C6-B64A-988D-585CA11835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7653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DCA84C-3C10-471F-DBC0-CCB84BF1B7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FEA5CA-5435-B520-AEF2-868F42A2F1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702646-A264-BFC5-7F6E-F55B2150BD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CAC732-60DD-420E-73B6-912CBC7CF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August 16th, 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FCF96B-891A-C1A2-C908-E82C9397EA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OCI on GPUs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CFDC93-330B-5957-6533-D454041CD9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BFB55-84C6-B64A-988D-585CA11835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8591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AF404B-22F6-5D1A-E759-0511B8D15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3686CD-6778-18FD-B412-712F95C4C3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8FC347-BE87-DC82-7FFF-A30B9103D6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40083F8-B197-4605-3170-134394C1703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40B1D92-A0A1-8960-5EB2-DFCC31E079D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7DCB3A1-40DE-3B33-EFE7-C9327BE9E0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August 16th, 2023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3D4357D-7FD1-D4F6-09A3-6FB846227E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OCI on GPUs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41574C8-7366-896D-CCDD-CC6B7AD2DD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BFB55-84C6-B64A-988D-585CA11835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1908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476F30-0BE5-1C68-1885-4EF6E16865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E7930F-8F97-7975-3936-165404711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August 16th, 2023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87D931-4028-DECE-1824-A21FCA6EB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OCI on GPUs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CE97C2-960C-3480-980D-C2E5F7395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BFB55-84C6-B64A-988D-585CA11835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0056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3A272D9-C52A-F962-0CB1-3411760140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August 16th, 2023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F02E02C-2B9C-1104-B1B2-7159FD09F3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OCI on GPUs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34BA35-84F6-5922-5AE5-736518F6B0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BFB55-84C6-B64A-988D-585CA11835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1123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027F6-6330-FE46-6789-74DFEDCA5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B35E00-F4F0-B692-0776-219F165243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6326F7-C92E-0A47-E3A7-2FD1603BEF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CDF5D8-BE74-CEE7-23D4-3B242EC079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August 16th, 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7CF5D5-C2C6-DAEB-8875-F2EF53D45B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OCI on GPUs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8EBE63-5AE7-22F4-16D0-8F8A4BA5D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BFB55-84C6-B64A-988D-585CA11835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891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C2C598-0F16-F799-6B65-A1CEF34B6F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CDEE58C-3CD0-DBC5-8636-34F5FDE2FB8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2192CF-D9CC-2421-B712-B77D7C22AC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2B4AE3-C895-9125-89F9-FC2E3244F3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August 16th, 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55C1FD-210B-7165-8B77-7B951A1022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OCI on GPUs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8041E1-ADC6-A731-D005-13795F3F4E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BFB55-84C6-B64A-988D-585CA11835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157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BDB245E-5FFE-F8E5-2F22-104310B83BAB}"/>
              </a:ext>
            </a:extLst>
          </p:cNvPr>
          <p:cNvSpPr/>
          <p:nvPr userDrawn="1"/>
        </p:nvSpPr>
        <p:spPr>
          <a:xfrm>
            <a:off x="-8878" y="6185841"/>
            <a:ext cx="12252960" cy="68103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4FB0242-F6E2-EE55-A28D-412E3E8C94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878FDE-511B-00B2-04B2-5AF17935E1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12FCBA-15BE-50B5-BA59-21E608C585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0" i="0">
                <a:solidFill>
                  <a:schemeClr val="bg1"/>
                </a:solidFill>
                <a:latin typeface="Lucida Grande" panose="020B0600040502020204" pitchFamily="34" charset="0"/>
                <a:ea typeface="Verdana" panose="020B0604030504040204" pitchFamily="34" charset="0"/>
                <a:cs typeface="Lucida Grande" panose="020B0600040502020204" pitchFamily="34" charset="0"/>
              </a:defRPr>
            </a:lvl1pPr>
          </a:lstStyle>
          <a:p>
            <a:r>
              <a:rPr lang="en-US"/>
              <a:t>August 16th, 2023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69DEAC-A3C1-7AEA-5309-EDB570ED92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0" i="0">
                <a:solidFill>
                  <a:schemeClr val="bg1"/>
                </a:solidFill>
                <a:latin typeface="Lucida Grande" panose="020B0600040502020204" pitchFamily="34" charset="0"/>
                <a:ea typeface="Verdana" panose="020B0604030504040204" pitchFamily="34" charset="0"/>
                <a:cs typeface="Lucida Grande" panose="020B0600040502020204" pitchFamily="34" charset="0"/>
              </a:defRPr>
            </a:lvl1pPr>
          </a:lstStyle>
          <a:p>
            <a:r>
              <a:rPr lang="en-US"/>
              <a:t>OCI on GPUs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D64FB1-008C-1F0D-9DBB-38DB26F5DE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0" i="0">
                <a:solidFill>
                  <a:schemeClr val="bg1"/>
                </a:solidFill>
                <a:latin typeface="Lucida Grande" panose="020B0600040502020204" pitchFamily="34" charset="0"/>
                <a:ea typeface="Verdana" panose="020B0604030504040204" pitchFamily="34" charset="0"/>
                <a:cs typeface="Lucida Grande" panose="020B0600040502020204" pitchFamily="34" charset="0"/>
              </a:defRPr>
            </a:lvl1pPr>
          </a:lstStyle>
          <a:p>
            <a:fld id="{428BFB55-84C6-B64A-988D-585CA118354E}" type="slidenum">
              <a:rPr lang="en-US" smtClean="0"/>
              <a:pPr/>
              <a:t>‹#›</a:t>
            </a:fld>
            <a:r>
              <a:rPr lang="en-US" dirty="0"/>
              <a:t>/30</a:t>
            </a:r>
          </a:p>
        </p:txBody>
      </p:sp>
    </p:spTree>
    <p:extLst>
      <p:ext uri="{BB962C8B-B14F-4D97-AF65-F5344CB8AC3E}">
        <p14:creationId xmlns:p14="http://schemas.microsoft.com/office/powerpoint/2010/main" val="3793525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Lucida Grande" panose="020B0600040502020204" pitchFamily="34" charset="0"/>
          <a:ea typeface="+mj-ea"/>
          <a:cs typeface="Lucida Grande" panose="020B06000405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Lucida Grande" panose="020B0600040502020204" pitchFamily="34" charset="0"/>
          <a:ea typeface="+mn-ea"/>
          <a:cs typeface="Lucida Grande" panose="020B06000405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Lucida Grande" panose="020B0600040502020204" pitchFamily="34" charset="0"/>
          <a:ea typeface="+mn-ea"/>
          <a:cs typeface="Lucida Grande" panose="020B06000405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Lucida Grande" panose="020B0600040502020204" pitchFamily="34" charset="0"/>
          <a:ea typeface="+mn-ea"/>
          <a:cs typeface="Lucida Grande" panose="020B06000405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ucida Grande" panose="020B0600040502020204" pitchFamily="34" charset="0"/>
          <a:ea typeface="+mn-ea"/>
          <a:cs typeface="Lucida Grande" panose="020B06000405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ucida Grande" panose="020B0600040502020204" pitchFamily="34" charset="0"/>
          <a:ea typeface="+mn-ea"/>
          <a:cs typeface="Lucida Grande" panose="020B06000405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ED33F2-D13D-C31D-68CE-3A05FBC22C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1316" y="620339"/>
            <a:ext cx="11125201" cy="2387600"/>
          </a:xfrm>
        </p:spPr>
        <p:txBody>
          <a:bodyPr>
            <a:normAutofit/>
          </a:bodyPr>
          <a:lstStyle/>
          <a:p>
            <a:r>
              <a:rPr lang="en-US" sz="4400" b="1" dirty="0">
                <a:latin typeface="Lucida Grande" panose="020B0600040502020204" pitchFamily="34" charset="0"/>
                <a:ea typeface="Helvetica Neue" panose="02000503000000020004" pitchFamily="2" charset="0"/>
                <a:cs typeface="Lucida Grande" panose="020B0600040502020204" pitchFamily="34" charset="0"/>
              </a:rPr>
              <a:t>Exploring One-Cell Inversion Method for Transient Transport on GPUs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E3CF8D-41E7-3D3A-972A-F8E63F9ACA65}"/>
              </a:ext>
            </a:extLst>
          </p:cNvPr>
          <p:cNvSpPr txBox="1"/>
          <p:nvPr/>
        </p:nvSpPr>
        <p:spPr>
          <a:xfrm>
            <a:off x="681316" y="2449565"/>
            <a:ext cx="9478684" cy="6924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Lucida Grande" panose="020B0600040502020204" pitchFamily="34" charset="0"/>
                <a:ea typeface="Verdana" panose="020B0604030504040204" pitchFamily="34" charset="0"/>
                <a:cs typeface="Lucida Grande" panose="020B0600040502020204" pitchFamily="34" charset="0"/>
              </a:rPr>
              <a:t>Joanna Piper Morgan, Ilham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Lucida Grande" panose="020B0600040502020204" pitchFamily="34" charset="0"/>
                <a:ea typeface="Verdana" panose="020B0604030504040204" pitchFamily="34" charset="0"/>
                <a:cs typeface="Lucida Grande" panose="020B0600040502020204" pitchFamily="34" charset="0"/>
              </a:rPr>
              <a:t>Variansyah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Lucida Grande" panose="020B0600040502020204" pitchFamily="34" charset="0"/>
                <a:ea typeface="Verdana" panose="020B0604030504040204" pitchFamily="34" charset="0"/>
                <a:cs typeface="Lucida Grande" panose="020B0600040502020204" pitchFamily="34" charset="0"/>
              </a:rPr>
              <a:t>, Todd S. Palmer, &amp; Kyle E. Niemeyer</a:t>
            </a:r>
          </a:p>
          <a:p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Lucida Grande" panose="020B0600040502020204" pitchFamily="34" charset="0"/>
                <a:ea typeface="Verdana" panose="020B0604030504040204" pitchFamily="34" charset="0"/>
                <a:cs typeface="Lucida Grande" panose="020B0600040502020204" pitchFamily="34" charset="0"/>
              </a:rPr>
              <a:t>The Center for Exascale Monte Carlo Neutron Transport (</a:t>
            </a:r>
            <a:r>
              <a:rPr lang="en-US" sz="1200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ucida Grande" panose="020B0600040502020204" pitchFamily="34" charset="0"/>
                <a:ea typeface="Verdana" panose="020B0604030504040204" pitchFamily="34" charset="0"/>
                <a:cs typeface="Lucida Grande" panose="020B0600040502020204" pitchFamily="34" charset="0"/>
              </a:rPr>
              <a:t>CEMeNT</a:t>
            </a: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Lucida Grande" panose="020B0600040502020204" pitchFamily="34" charset="0"/>
                <a:ea typeface="Verdana" panose="020B0604030504040204" pitchFamily="34" charset="0"/>
                <a:cs typeface="Lucida Grande" panose="020B0600040502020204" pitchFamily="34" charset="0"/>
              </a:rPr>
              <a:t>) at Oregon State University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D1B646-611D-269A-12B2-64A84E0FC6D2}"/>
              </a:ext>
            </a:extLst>
          </p:cNvPr>
          <p:cNvSpPr txBox="1"/>
          <p:nvPr/>
        </p:nvSpPr>
        <p:spPr>
          <a:xfrm>
            <a:off x="681316" y="3850062"/>
            <a:ext cx="7718613" cy="1387982"/>
          </a:xfrm>
          <a:prstGeom prst="rect">
            <a:avLst/>
          </a:prstGeom>
          <a:noFill/>
        </p:spPr>
        <p:txBody>
          <a:bodyPr wrap="square" anchor="ctr" anchorCtr="0"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1100" b="0" dirty="0">
                <a:effectLst/>
                <a:latin typeface="Lucida Grande" panose="020B0600040502020204" pitchFamily="34" charset="0"/>
                <a:cs typeface="Lucida Grande" panose="020B0600040502020204" pitchFamily="34" charset="0"/>
              </a:rPr>
              <a:t>High Performance Computing at</a:t>
            </a:r>
            <a:endParaRPr lang="en-US" sz="1100" dirty="0">
              <a:latin typeface="Lucida Grande" panose="020B0600040502020204" pitchFamily="34" charset="0"/>
              <a:ea typeface="Verdana" panose="020B0604030504040204" pitchFamily="34" charset="0"/>
              <a:cs typeface="Lucida Grande" panose="020B06000405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050" i="1" dirty="0">
                <a:latin typeface="Lucida Grande" panose="020B0600040502020204" pitchFamily="34" charset="0"/>
                <a:ea typeface="Verdana" panose="020B0604030504040204" pitchFamily="34" charset="0"/>
                <a:cs typeface="Lucida Grande" panose="020B0600040502020204" pitchFamily="34" charset="0"/>
              </a:rPr>
              <a:t>The International Conference on Mathematics and Computational Methods Applied to Nuclear Science &amp; Engineering</a:t>
            </a:r>
          </a:p>
          <a:p>
            <a:pPr>
              <a:lnSpc>
                <a:spcPct val="150000"/>
              </a:lnSpc>
            </a:pPr>
            <a:r>
              <a:rPr lang="en-US" sz="1100" dirty="0">
                <a:latin typeface="Lucida Grande" panose="020B0600040502020204" pitchFamily="34" charset="0"/>
                <a:ea typeface="Verdana" panose="020B0604030504040204" pitchFamily="34" charset="0"/>
                <a:cs typeface="Lucida Grande" panose="020B0600040502020204" pitchFamily="34" charset="0"/>
              </a:rPr>
              <a:t>Niagara Falls, Ontario, Canada</a:t>
            </a:r>
          </a:p>
          <a:p>
            <a:pPr>
              <a:lnSpc>
                <a:spcPct val="150000"/>
              </a:lnSpc>
            </a:pPr>
            <a:r>
              <a:rPr lang="en-US" sz="1100" dirty="0">
                <a:latin typeface="Lucida Grande" panose="020B0600040502020204" pitchFamily="34" charset="0"/>
                <a:ea typeface="Verdana" panose="020B0604030504040204" pitchFamily="34" charset="0"/>
                <a:cs typeface="Lucida Grande" panose="020B0600040502020204" pitchFamily="34" charset="0"/>
              </a:rPr>
              <a:t>Wednesday, August 16</a:t>
            </a:r>
            <a:r>
              <a:rPr lang="en-US" sz="1100" baseline="30000" dirty="0">
                <a:latin typeface="Lucida Grande" panose="020B0600040502020204" pitchFamily="34" charset="0"/>
                <a:ea typeface="Verdana" panose="020B0604030504040204" pitchFamily="34" charset="0"/>
                <a:cs typeface="Lucida Grande" panose="020B0600040502020204" pitchFamily="34" charset="0"/>
              </a:rPr>
              <a:t>th</a:t>
            </a:r>
            <a:r>
              <a:rPr lang="en-US" sz="1100" dirty="0">
                <a:latin typeface="Lucida Grande" panose="020B0600040502020204" pitchFamily="34" charset="0"/>
                <a:ea typeface="Verdana" panose="020B0604030504040204" pitchFamily="34" charset="0"/>
                <a:cs typeface="Lucida Grande" panose="020B0600040502020204" pitchFamily="34" charset="0"/>
              </a:rPr>
              <a:t>, 2023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3C86A80-590B-3197-9779-B283532D20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0550" y="3826984"/>
            <a:ext cx="3243729" cy="1570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04240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61EAF0-065B-5FE3-45CC-B7017D35A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Benefits of OCI on the GPU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E1A9E1-C3A2-0572-81EC-505CC0AECA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Parallelizing over the normally dominant dimension</a:t>
            </a:r>
          </a:p>
          <a:p>
            <a:r>
              <a:rPr lang="en-US" dirty="0"/>
              <a:t>Lots of independent linear algebra problems</a:t>
            </a:r>
          </a:p>
          <a:p>
            <a:r>
              <a:rPr lang="en-US" dirty="0"/>
              <a:t>Information is local within an iteration</a:t>
            </a:r>
          </a:p>
          <a:p>
            <a:r>
              <a:rPr lang="en-US" dirty="0"/>
              <a:t>No K-B-A required in higher dimensions!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1B26EF-0EA5-2847-4C2D-64B2D068F2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August 16th, 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2E7E53-3F10-E5F0-B8E8-DC0D50DF07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OCI on GPUs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00E16E-5891-CC17-8708-1405E9C294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BFB55-84C6-B64A-988D-585CA118354E}" type="slidenum">
              <a:rPr lang="en-US" smtClean="0"/>
              <a:t>10</a:t>
            </a:fld>
            <a:r>
              <a:rPr lang="en-US" dirty="0"/>
              <a:t>/26</a:t>
            </a:r>
          </a:p>
        </p:txBody>
      </p:sp>
    </p:spTree>
    <p:extLst>
      <p:ext uri="{BB962C8B-B14F-4D97-AF65-F5344CB8AC3E}">
        <p14:creationId xmlns:p14="http://schemas.microsoft.com/office/powerpoint/2010/main" val="37577360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E6361-0105-857E-2ADB-B98BA34237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Hunch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41D3B4-E191-6D61-6310-7E31530779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While one cell inversions will require </a:t>
            </a:r>
            <a:r>
              <a:rPr lang="en-US" i="1" dirty="0"/>
              <a:t>more </a:t>
            </a:r>
            <a:r>
              <a:rPr lang="en-US" dirty="0"/>
              <a:t>iterations to converge some solutions</a:t>
            </a:r>
            <a:br>
              <a:rPr lang="en-US" dirty="0"/>
            </a:br>
            <a:endParaRPr lang="en-US" dirty="0"/>
          </a:p>
          <a:p>
            <a:pPr marL="0" indent="0" algn="ctr">
              <a:buNone/>
            </a:pPr>
            <a:r>
              <a:rPr lang="en-US" dirty="0"/>
              <a:t>Those iterations will be faster when done on the GPU due to decreased thread divergence and parallelization over the dominant dimension (space)</a:t>
            </a:r>
            <a:br>
              <a:rPr lang="en-US" dirty="0"/>
            </a:br>
            <a:endParaRPr lang="en-US" dirty="0"/>
          </a:p>
          <a:p>
            <a:pPr marL="0" indent="0" algn="ctr">
              <a:buNone/>
            </a:pPr>
            <a:r>
              <a:rPr lang="en-US" dirty="0"/>
              <a:t>Leading to decreased wall-clock runtime when space is the dominant dimension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FA5F8C-0024-8724-D5F4-B2FB200A4F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August 16th, 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CDD785-9FBA-2A7E-EB81-B21FB8DAAF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OCI on GPUs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B58737-D1F6-3F96-C390-E52E0C8B45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BFB55-84C6-B64A-988D-585CA118354E}" type="slidenum">
              <a:rPr lang="en-US" smtClean="0"/>
              <a:t>11</a:t>
            </a:fld>
            <a:r>
              <a:rPr lang="en-US" dirty="0"/>
              <a:t>/26</a:t>
            </a:r>
          </a:p>
        </p:txBody>
      </p:sp>
    </p:spTree>
    <p:extLst>
      <p:ext uri="{BB962C8B-B14F-4D97-AF65-F5344CB8AC3E}">
        <p14:creationId xmlns:p14="http://schemas.microsoft.com/office/powerpoint/2010/main" val="36805570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1E5E6-05F5-08D6-E4FD-196062A38F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Verification 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8046EF-24F4-29C0-10AF-E125F1D2EA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Source free homogeneous pure absorber</a:t>
            </a:r>
          </a:p>
          <a:p>
            <a:r>
              <a:rPr lang="en-US" dirty="0"/>
              <a:t>Infinite homogeneous medium </a:t>
            </a:r>
          </a:p>
          <a:p>
            <a:r>
              <a:rPr lang="en-US" dirty="0"/>
              <a:t>AZURV1</a:t>
            </a:r>
          </a:p>
          <a:p>
            <a:r>
              <a:rPr lang="en-US" dirty="0"/>
              <a:t>MC/DC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0FECA5-8A00-1289-0191-2CD65C33AF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August 16th, 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868489-0BB4-904C-3238-8A0599AA4A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OCI on GPUs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326BC4-6468-F664-8344-6D80B1505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BFB55-84C6-B64A-988D-585CA118354E}" type="slidenum">
              <a:rPr lang="en-US" smtClean="0"/>
              <a:t>12</a:t>
            </a:fld>
            <a:r>
              <a:rPr lang="en-US" dirty="0"/>
              <a:t>/26</a:t>
            </a:r>
          </a:p>
        </p:txBody>
      </p:sp>
    </p:spTree>
    <p:extLst>
      <p:ext uri="{BB962C8B-B14F-4D97-AF65-F5344CB8AC3E}">
        <p14:creationId xmlns:p14="http://schemas.microsoft.com/office/powerpoint/2010/main" val="5110002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B613D-965E-42C2-C51E-B6D55BDCF8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Transient Reed’s problem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7C2D0EC-001B-EDDE-2AFD-023F795C5CE3}"/>
              </a:ext>
            </a:extLst>
          </p:cNvPr>
          <p:cNvSpPr txBox="1"/>
          <p:nvPr/>
        </p:nvSpPr>
        <p:spPr>
          <a:xfrm>
            <a:off x="2973729" y="5618686"/>
            <a:ext cx="6463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Lucida Grande" panose="020B0600040502020204" pitchFamily="34" charset="0"/>
                <a:cs typeface="Lucida Grande" panose="020B0600040502020204" pitchFamily="34" charset="0"/>
              </a:rPr>
              <a:t>Initial Condition: zero everywhere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EDD57C-D3B6-63E3-F4F9-26706ABAE2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August 16th, 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AFDD48-369A-8DAD-CEF2-036C82452F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OCI on GPUs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C5635D-B31D-3814-D346-3198372792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BFB55-84C6-B64A-988D-585CA118354E}" type="slidenum">
              <a:rPr lang="en-US" smtClean="0"/>
              <a:t>13</a:t>
            </a:fld>
            <a:r>
              <a:rPr lang="en-US" dirty="0"/>
              <a:t>/26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BA6109D-7710-F932-0CAC-3E640BD52C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4623" y="1308764"/>
            <a:ext cx="7772400" cy="4379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2746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8A4B1-6874-C9E0-CA7B-E42C2380FB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Transient Reed’s problem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B091E5-B5F6-0EA4-1ECA-083967B659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August 16th, 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5F735C-CC21-3B5D-4CA5-95D3B8A477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OCI on GPUs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0C4D76-94C5-5C5E-0485-A93DB9F11D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BFB55-84C6-B64A-988D-585CA118354E}" type="slidenum">
              <a:rPr lang="en-US" smtClean="0"/>
              <a:t>14</a:t>
            </a:fld>
            <a:r>
              <a:rPr lang="en-US" dirty="0"/>
              <a:t>/26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CD73E1A-408C-D600-C0C2-CC6506ABF355}"/>
              </a:ext>
            </a:extLst>
          </p:cNvPr>
          <p:cNvSpPr txBox="1"/>
          <p:nvPr/>
        </p:nvSpPr>
        <p:spPr>
          <a:xfrm>
            <a:off x="7345310" y="3318295"/>
            <a:ext cx="431861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Lucida Grande" panose="020B0600040502020204" pitchFamily="34" charset="0"/>
                <a:cs typeface="Lucida Grande" panose="020B0600040502020204" pitchFamily="34" charset="0"/>
              </a:rPr>
              <a:t>Wall clock runtime: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600040502020204" pitchFamily="34" charset="0"/>
                <a:cs typeface="Lucida Grande" panose="020B0600040502020204" pitchFamily="34" charset="0"/>
              </a:rPr>
              <a:t>OCI 17.01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600040502020204" pitchFamily="34" charset="0"/>
                <a:cs typeface="Lucida Grande" panose="020B0600040502020204" pitchFamily="34" charset="0"/>
              </a:rPr>
              <a:t>SI 33.76</a:t>
            </a:r>
            <a:br>
              <a:rPr lang="en-US" dirty="0">
                <a:latin typeface="Lucida Grande" panose="020B0600040502020204" pitchFamily="34" charset="0"/>
                <a:cs typeface="Lucida Grande" panose="020B0600040502020204" pitchFamily="34" charset="0"/>
              </a:rPr>
            </a:br>
            <a:endParaRPr lang="en-US" dirty="0">
              <a:latin typeface="Lucida Grande" panose="020B0600040502020204" pitchFamily="34" charset="0"/>
              <a:cs typeface="Lucida Grande" panose="020B0600040502020204" pitchFamily="34" charset="0"/>
            </a:endParaRPr>
          </a:p>
          <a:p>
            <a:pPr algn="l"/>
            <a:r>
              <a:rPr lang="en-US" i="1" dirty="0">
                <a:latin typeface="Lucida Grande" panose="020B0600040502020204" pitchFamily="34" charset="0"/>
                <a:cs typeface="Lucida Grande" panose="020B0600040502020204" pitchFamily="34" charset="0"/>
              </a:rPr>
              <a:t>2.0X speedup!!!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D85178D-2CFD-3063-70DC-C4749718D988}"/>
              </a:ext>
            </a:extLst>
          </p:cNvPr>
          <p:cNvSpPr txBox="1"/>
          <p:nvPr/>
        </p:nvSpPr>
        <p:spPr>
          <a:xfrm>
            <a:off x="7345310" y="1707585"/>
            <a:ext cx="3296984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l-GR" dirty="0"/>
              <a:t>Δ</a:t>
            </a:r>
            <a:r>
              <a:rPr lang="en-US" dirty="0">
                <a:latin typeface="Lucida Grande" panose="020B0600040502020204" pitchFamily="34" charset="0"/>
                <a:cs typeface="Lucida Grande" panose="020B0600040502020204" pitchFamily="34" charset="0"/>
              </a:rPr>
              <a:t>t = 1s</a:t>
            </a:r>
          </a:p>
          <a:p>
            <a:pPr algn="l"/>
            <a:r>
              <a:rPr lang="en-US" dirty="0" err="1">
                <a:latin typeface="Lucida Grande" panose="020B0600040502020204" pitchFamily="34" charset="0"/>
                <a:cs typeface="Lucida Grande" panose="020B0600040502020204" pitchFamily="34" charset="0"/>
              </a:rPr>
              <a:t>N</a:t>
            </a:r>
            <a:r>
              <a:rPr lang="en-US" baseline="-25000" dirty="0" err="1">
                <a:latin typeface="Lucida Grande" panose="020B0600040502020204" pitchFamily="34" charset="0"/>
                <a:cs typeface="Lucida Grande" panose="020B0600040502020204" pitchFamily="34" charset="0"/>
              </a:rPr>
              <a:t>time</a:t>
            </a:r>
            <a:r>
              <a:rPr lang="en-US" dirty="0">
                <a:latin typeface="Lucida Grande" panose="020B0600040502020204" pitchFamily="34" charset="0"/>
                <a:cs typeface="Lucida Grande" panose="020B0600040502020204" pitchFamily="34" charset="0"/>
              </a:rPr>
              <a:t> = 5</a:t>
            </a:r>
          </a:p>
          <a:p>
            <a:pPr algn="l"/>
            <a:r>
              <a:rPr lang="en-US" dirty="0">
                <a:latin typeface="Lucida Grande" panose="020B0600040502020204" pitchFamily="34" charset="0"/>
                <a:cs typeface="Lucida Grande" panose="020B0600040502020204" pitchFamily="34" charset="0"/>
              </a:rPr>
              <a:t>v = 4cm/s  </a:t>
            </a:r>
          </a:p>
          <a:p>
            <a:pPr algn="l"/>
            <a:r>
              <a:rPr lang="en-US" dirty="0">
                <a:latin typeface="Lucida Grande" panose="020B0600040502020204" pitchFamily="34" charset="0"/>
                <a:cs typeface="Lucida Grande" panose="020B0600040502020204" pitchFamily="34" charset="0"/>
              </a:rPr>
              <a:t>S</a:t>
            </a:r>
            <a:r>
              <a:rPr lang="en-US" baseline="-25000" dirty="0">
                <a:latin typeface="Lucida Grande" panose="020B0600040502020204" pitchFamily="34" charset="0"/>
                <a:cs typeface="Lucida Grande" panose="020B0600040502020204" pitchFamily="34" charset="0"/>
              </a:rPr>
              <a:t>64</a:t>
            </a:r>
          </a:p>
          <a:p>
            <a:pPr algn="l"/>
            <a:endParaRPr lang="en-US" baseline="-25000" dirty="0">
              <a:latin typeface="Lucida Grande" panose="020B0600040502020204" pitchFamily="34" charset="0"/>
              <a:cs typeface="Lucida Grande" panose="020B0600040502020204" pitchFamily="34" charset="0"/>
            </a:endParaRPr>
          </a:p>
        </p:txBody>
      </p:sp>
      <p:pic>
        <p:nvPicPr>
          <p:cNvPr id="7" name="Picture 6" descr="A graph of a function&#10;&#10;Description automatically generated">
            <a:extLst>
              <a:ext uri="{FF2B5EF4-FFF2-40B4-BE49-F238E27FC236}">
                <a16:creationId xmlns:a16="http://schemas.microsoft.com/office/drawing/2014/main" id="{A7786DE4-456F-8225-0831-B85C5FBD05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277470"/>
            <a:ext cx="6137835" cy="4603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4413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een triangle with white text&#10;&#10;Description automatically generated">
            <a:extLst>
              <a:ext uri="{FF2B5EF4-FFF2-40B4-BE49-F238E27FC236}">
                <a16:creationId xmlns:a16="http://schemas.microsoft.com/office/drawing/2014/main" id="{C29E5616-D74C-C96F-F631-DCD5E3659F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6777" y="2329812"/>
            <a:ext cx="4741758" cy="3556318"/>
          </a:xfrm>
          <a:prstGeom prst="pentagon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410BBD0-6EAE-78E4-4850-AA7EAF0652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Comparisons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D1685F-4F30-7146-B0F7-19F28548C6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Convergence behavior is governed by:</a:t>
            </a:r>
          </a:p>
          <a:p>
            <a:pPr lvl="1"/>
            <a:r>
              <a:rPr lang="en-US" dirty="0"/>
              <a:t>Scattering ratio</a:t>
            </a:r>
          </a:p>
          <a:p>
            <a:pPr lvl="1"/>
            <a:r>
              <a:rPr lang="el-GR" dirty="0"/>
              <a:t>Δ</a:t>
            </a:r>
            <a:r>
              <a:rPr lang="en-US" dirty="0"/>
              <a:t>t</a:t>
            </a:r>
          </a:p>
          <a:p>
            <a:pPr lvl="1"/>
            <a:r>
              <a:rPr lang="en-US" dirty="0"/>
              <a:t>Quadrature order</a:t>
            </a:r>
          </a:p>
          <a:p>
            <a:pPr lvl="1"/>
            <a:r>
              <a:rPr lang="en-US" dirty="0"/>
              <a:t>Cell thickness in mean-free-paths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3B2BC4-098E-1DA6-3A7B-518310D265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August 16th, 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AA6D03-E0D7-4E13-55B5-3B24C8F852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OCI on GPUs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7854B5-D756-83B1-16F4-C89D81C0C1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BFB55-84C6-B64A-988D-585CA118354E}" type="slidenum">
              <a:rPr lang="en-US" smtClean="0"/>
              <a:t>15</a:t>
            </a:fld>
            <a:r>
              <a:rPr lang="en-US" dirty="0"/>
              <a:t>/26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D5E53CF-A8FF-03A0-F1BC-72BE26FF455E}"/>
              </a:ext>
            </a:extLst>
          </p:cNvPr>
          <p:cNvSpPr/>
          <p:nvPr/>
        </p:nvSpPr>
        <p:spPr>
          <a:xfrm>
            <a:off x="1255924" y="4428781"/>
            <a:ext cx="5100809" cy="101355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3EB6C6A-7F2F-5D02-D978-81D4E68B7297}"/>
              </a:ext>
            </a:extLst>
          </p:cNvPr>
          <p:cNvSpPr/>
          <p:nvPr/>
        </p:nvSpPr>
        <p:spPr>
          <a:xfrm rot="10800000">
            <a:off x="992437" y="4428781"/>
            <a:ext cx="263487" cy="1013552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/>
              <a:t>vac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1BDC4BF-97BE-D3C9-7FE3-E46E82F9B1B0}"/>
              </a:ext>
            </a:extLst>
          </p:cNvPr>
          <p:cNvSpPr/>
          <p:nvPr/>
        </p:nvSpPr>
        <p:spPr>
          <a:xfrm rot="10800000">
            <a:off x="6356733" y="4428781"/>
            <a:ext cx="263487" cy="1013552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/>
              <a:t>vac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030AE8C-5205-AEE7-877B-F674C44CC4CD}"/>
              </a:ext>
            </a:extLst>
          </p:cNvPr>
          <p:cNvCxnSpPr/>
          <p:nvPr/>
        </p:nvCxnSpPr>
        <p:spPr>
          <a:xfrm>
            <a:off x="1255924" y="5706742"/>
            <a:ext cx="5100808" cy="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4BB5B15-C951-4459-F126-29F6D8ECA6D5}"/>
              </a:ext>
            </a:extLst>
          </p:cNvPr>
          <p:cNvCxnSpPr/>
          <p:nvPr/>
        </p:nvCxnSpPr>
        <p:spPr>
          <a:xfrm>
            <a:off x="1255924" y="5442333"/>
            <a:ext cx="0" cy="495759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0067338-04AB-330E-6E24-2574CFA0A17E}"/>
              </a:ext>
            </a:extLst>
          </p:cNvPr>
          <p:cNvCxnSpPr>
            <a:cxnSpLocks/>
          </p:cNvCxnSpPr>
          <p:nvPr/>
        </p:nvCxnSpPr>
        <p:spPr>
          <a:xfrm>
            <a:off x="6356732" y="5442333"/>
            <a:ext cx="0" cy="495759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90D8569F-C1C1-97D0-27DF-483A0D58AF8F}"/>
              </a:ext>
            </a:extLst>
          </p:cNvPr>
          <p:cNvSpPr txBox="1"/>
          <p:nvPr/>
        </p:nvSpPr>
        <p:spPr>
          <a:xfrm>
            <a:off x="3388146" y="5701464"/>
            <a:ext cx="836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Lucida Grande" panose="020B0600040502020204" pitchFamily="34" charset="0"/>
                <a:cs typeface="Lucida Grande" panose="020B0600040502020204" pitchFamily="34" charset="0"/>
              </a:rPr>
              <a:t>10cm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F23469F-52A8-73BE-AFCC-08DDA65DC7BE}"/>
              </a:ext>
            </a:extLst>
          </p:cNvPr>
          <p:cNvSpPr txBox="1"/>
          <p:nvPr/>
        </p:nvSpPr>
        <p:spPr>
          <a:xfrm>
            <a:off x="1432192" y="4601978"/>
            <a:ext cx="24787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dirty="0">
                <a:latin typeface="Lucida Grande" panose="020B0600040502020204" pitchFamily="34" charset="0"/>
                <a:cs typeface="Lucida Grande" panose="020B0600040502020204" pitchFamily="34" charset="0"/>
              </a:rPr>
              <a:t>v = 4 cm/s</a:t>
            </a:r>
          </a:p>
          <a:p>
            <a:pPr algn="l"/>
            <a:r>
              <a:rPr lang="en-US" sz="1200" dirty="0">
                <a:latin typeface="Lucida Grande" panose="020B0600040502020204" pitchFamily="34" charset="0"/>
                <a:cs typeface="Lucida Grande" panose="020B0600040502020204" pitchFamily="34" charset="0"/>
              </a:rPr>
              <a:t>Q = 0.1 s</a:t>
            </a:r>
            <a:r>
              <a:rPr lang="en-US" sz="1200" baseline="30000" dirty="0">
                <a:latin typeface="Lucida Grande" panose="020B0600040502020204" pitchFamily="34" charset="0"/>
                <a:cs typeface="Lucida Grande" panose="020B0600040502020204" pitchFamily="34" charset="0"/>
              </a:rPr>
              <a:t>-1</a:t>
            </a:r>
            <a:r>
              <a:rPr lang="en-US" sz="1200" dirty="0">
                <a:latin typeface="Lucida Grande" panose="020B0600040502020204" pitchFamily="34" charset="0"/>
                <a:cs typeface="Lucida Grande" panose="020B0600040502020204" pitchFamily="34" charset="0"/>
              </a:rPr>
              <a:t>cm</a:t>
            </a:r>
            <a:r>
              <a:rPr lang="en-US" sz="1200" baseline="30000" dirty="0">
                <a:latin typeface="Lucida Grande" panose="020B0600040502020204" pitchFamily="34" charset="0"/>
                <a:cs typeface="Lucida Grande" panose="020B0600040502020204" pitchFamily="34" charset="0"/>
              </a:rPr>
              <a:t>-3</a:t>
            </a:r>
          </a:p>
          <a:p>
            <a:pPr algn="l"/>
            <a:r>
              <a:rPr lang="el-GR" sz="1200" dirty="0">
                <a:latin typeface="Lucida Grande" panose="020B0600040502020204" pitchFamily="34" charset="0"/>
                <a:cs typeface="Lucida Grande" panose="020B0600040502020204" pitchFamily="34" charset="0"/>
              </a:rPr>
              <a:t>Σ</a:t>
            </a:r>
            <a:r>
              <a:rPr lang="en-US" sz="1200" dirty="0">
                <a:latin typeface="Lucida Grande" panose="020B0600040502020204" pitchFamily="34" charset="0"/>
                <a:cs typeface="Lucida Grande" panose="020B0600040502020204" pitchFamily="34" charset="0"/>
              </a:rPr>
              <a:t> =2 cm</a:t>
            </a:r>
            <a:r>
              <a:rPr lang="en-US" sz="1200" baseline="30000" dirty="0">
                <a:latin typeface="Lucida Grande" panose="020B0600040502020204" pitchFamily="34" charset="0"/>
                <a:cs typeface="Lucida Grande" panose="020B0600040502020204" pitchFamily="34" charset="0"/>
              </a:rPr>
              <a:t>-1</a:t>
            </a:r>
          </a:p>
        </p:txBody>
      </p:sp>
    </p:spTree>
    <p:extLst>
      <p:ext uri="{BB962C8B-B14F-4D97-AF65-F5344CB8AC3E}">
        <p14:creationId xmlns:p14="http://schemas.microsoft.com/office/powerpoint/2010/main" val="20882130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E9C60-3E81-EFEE-2D02-484AEA7799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</a:t>
            </a:r>
            <a:r>
              <a:rPr lang="en-US" baseline="-25000" dirty="0"/>
              <a:t>4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D6B25D-290E-2274-4E6C-B24956A91A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August 16th, 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F78DEA-7A73-FC4B-769F-2E79B77172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OCI on GPUs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052623-DC3F-35B5-633B-D29349BCC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BFB55-84C6-B64A-988D-585CA118354E}" type="slidenum">
              <a:rPr lang="en-US" smtClean="0"/>
              <a:t>16</a:t>
            </a:fld>
            <a:r>
              <a:rPr lang="en-US" dirty="0"/>
              <a:t>/26</a:t>
            </a:r>
          </a:p>
        </p:txBody>
      </p:sp>
      <p:pic>
        <p:nvPicPr>
          <p:cNvPr id="9" name="Picture 8" descr="A green triangle with white text&#10;&#10;Description automatically generated">
            <a:extLst>
              <a:ext uri="{FF2B5EF4-FFF2-40B4-BE49-F238E27FC236}">
                <a16:creationId xmlns:a16="http://schemas.microsoft.com/office/drawing/2014/main" id="{F7022AEB-C20A-F46F-4F93-BC3FDD3FDB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5453" y="1106129"/>
            <a:ext cx="6400800" cy="4800600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9FABF735-EF92-9E41-8C7A-9379EC1DA784}"/>
              </a:ext>
            </a:extLst>
          </p:cNvPr>
          <p:cNvGrpSpPr/>
          <p:nvPr/>
        </p:nvGrpSpPr>
        <p:grpSpPr>
          <a:xfrm>
            <a:off x="9013371" y="1725828"/>
            <a:ext cx="1384327" cy="4180901"/>
            <a:chOff x="9013371" y="1725828"/>
            <a:chExt cx="1384327" cy="4180901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92F23D3-4E1F-C68A-0A91-59504CF5AB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013371" y="1725828"/>
              <a:ext cx="1096410" cy="4180901"/>
            </a:xfrm>
            <a:prstGeom prst="rect">
              <a:avLst/>
            </a:prstGeom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E4D00AE1-43B9-F890-A542-B59BBC470DF8}"/>
                </a:ext>
              </a:extLst>
            </p:cNvPr>
            <p:cNvSpPr/>
            <p:nvPr/>
          </p:nvSpPr>
          <p:spPr>
            <a:xfrm>
              <a:off x="9578794" y="1843831"/>
              <a:ext cx="324485" cy="373782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EE724B0-00CF-0064-34F5-3320132DA77F}"/>
                </a:ext>
              </a:extLst>
            </p:cNvPr>
            <p:cNvSpPr txBox="1"/>
            <p:nvPr/>
          </p:nvSpPr>
          <p:spPr>
            <a:xfrm>
              <a:off x="9509760" y="1725828"/>
              <a:ext cx="685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dirty="0">
                  <a:latin typeface="Lucida Grande" panose="020B0600040502020204" pitchFamily="34" charset="0"/>
                  <a:cs typeface="Lucida Grande" panose="020B0600040502020204" pitchFamily="34" charset="0"/>
                </a:rPr>
                <a:t>3.0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FCD7C6D-3AA5-E1CA-801E-4060E760309B}"/>
                </a:ext>
              </a:extLst>
            </p:cNvPr>
            <p:cNvSpPr txBox="1"/>
            <p:nvPr/>
          </p:nvSpPr>
          <p:spPr>
            <a:xfrm>
              <a:off x="9509760" y="3096374"/>
              <a:ext cx="685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dirty="0">
                  <a:latin typeface="Lucida Grande" panose="020B0600040502020204" pitchFamily="34" charset="0"/>
                  <a:cs typeface="Lucida Grande" panose="020B0600040502020204" pitchFamily="34" charset="0"/>
                </a:rPr>
                <a:t>2.0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42AE25A-1609-FEC3-1AFC-BE00D865BB9F}"/>
                </a:ext>
              </a:extLst>
            </p:cNvPr>
            <p:cNvSpPr txBox="1"/>
            <p:nvPr/>
          </p:nvSpPr>
          <p:spPr>
            <a:xfrm>
              <a:off x="9509760" y="3816278"/>
              <a:ext cx="685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dirty="0">
                  <a:latin typeface="Lucida Grande" panose="020B0600040502020204" pitchFamily="34" charset="0"/>
                  <a:cs typeface="Lucida Grande" panose="020B0600040502020204" pitchFamily="34" charset="0"/>
                </a:rPr>
                <a:t>1.5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1740BBF-6AAE-6EB5-1D4F-AA0D1A64559A}"/>
                </a:ext>
              </a:extLst>
            </p:cNvPr>
            <p:cNvSpPr txBox="1"/>
            <p:nvPr/>
          </p:nvSpPr>
          <p:spPr>
            <a:xfrm>
              <a:off x="9509760" y="4466920"/>
              <a:ext cx="685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dirty="0">
                  <a:latin typeface="Lucida Grande" panose="020B0600040502020204" pitchFamily="34" charset="0"/>
                  <a:cs typeface="Lucida Grande" panose="020B0600040502020204" pitchFamily="34" charset="0"/>
                </a:rPr>
                <a:t>1.0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C822821-89FA-E2DA-F377-2663CD8FB3C9}"/>
                </a:ext>
              </a:extLst>
            </p:cNvPr>
            <p:cNvSpPr txBox="1"/>
            <p:nvPr/>
          </p:nvSpPr>
          <p:spPr>
            <a:xfrm>
              <a:off x="9509760" y="5168308"/>
              <a:ext cx="685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dirty="0">
                  <a:latin typeface="Lucida Grande" panose="020B0600040502020204" pitchFamily="34" charset="0"/>
                  <a:cs typeface="Lucida Grande" panose="020B0600040502020204" pitchFamily="34" charset="0"/>
                </a:rPr>
                <a:t>0.5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57F240D-4A2B-DECC-41EC-A7C003B4EFB6}"/>
                </a:ext>
              </a:extLst>
            </p:cNvPr>
            <p:cNvSpPr txBox="1"/>
            <p:nvPr/>
          </p:nvSpPr>
          <p:spPr>
            <a:xfrm>
              <a:off x="9509760" y="2411101"/>
              <a:ext cx="685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dirty="0">
                  <a:latin typeface="Lucida Grande" panose="020B0600040502020204" pitchFamily="34" charset="0"/>
                  <a:cs typeface="Lucida Grande" panose="020B0600040502020204" pitchFamily="34" charset="0"/>
                </a:rPr>
                <a:t>2.5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4EF40D7-6A2F-9A10-06B1-D036C02D1E36}"/>
                </a:ext>
              </a:extLst>
            </p:cNvPr>
            <p:cNvSpPr txBox="1"/>
            <p:nvPr/>
          </p:nvSpPr>
          <p:spPr>
            <a:xfrm rot="16200000">
              <a:off x="9551725" y="3674464"/>
              <a:ext cx="13226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dirty="0">
                  <a:latin typeface="Lucida Grande" panose="020B0600040502020204" pitchFamily="34" charset="0"/>
                  <a:cs typeface="Lucida Grande" panose="020B0600040502020204" pitchFamily="34" charset="0"/>
                </a:rPr>
                <a:t>Speed Up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878235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C34C5E-68AB-26EF-2DDC-B26F020C0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</a:t>
            </a:r>
            <a:r>
              <a:rPr lang="en-US" baseline="-25000" dirty="0"/>
              <a:t>16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688722-0D55-2364-BB49-345763610A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August 16th, 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8EBE52-3DA0-5912-5104-E7364E2223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OCI on GPUs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BCD2F4-C3B5-C616-5581-7DFF3A4B5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BFB55-84C6-B64A-988D-585CA118354E}" type="slidenum">
              <a:rPr lang="en-US" smtClean="0"/>
              <a:t>17</a:t>
            </a:fld>
            <a:r>
              <a:rPr lang="en-US" dirty="0"/>
              <a:t>/26</a:t>
            </a:r>
          </a:p>
        </p:txBody>
      </p:sp>
      <p:pic>
        <p:nvPicPr>
          <p:cNvPr id="9" name="Picture 8" descr="A green triangle with white text&#10;&#10;Description automatically generated">
            <a:extLst>
              <a:ext uri="{FF2B5EF4-FFF2-40B4-BE49-F238E27FC236}">
                <a16:creationId xmlns:a16="http://schemas.microsoft.com/office/drawing/2014/main" id="{3F03374D-F48E-0571-3052-98943BBB51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5453" y="1106129"/>
            <a:ext cx="6400799" cy="4800600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D96DF490-9506-B176-D9EB-12EE3382F520}"/>
              </a:ext>
            </a:extLst>
          </p:cNvPr>
          <p:cNvGrpSpPr/>
          <p:nvPr/>
        </p:nvGrpSpPr>
        <p:grpSpPr>
          <a:xfrm>
            <a:off x="9013371" y="1725828"/>
            <a:ext cx="1384327" cy="4180901"/>
            <a:chOff x="9013371" y="1725828"/>
            <a:chExt cx="1384327" cy="4180901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211F28F-7FE7-4297-F744-D067AFCD46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013371" y="1725828"/>
              <a:ext cx="1096410" cy="4180901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8FBFC4C-9A28-4875-0D0F-BA271DF891E3}"/>
                </a:ext>
              </a:extLst>
            </p:cNvPr>
            <p:cNvSpPr/>
            <p:nvPr/>
          </p:nvSpPr>
          <p:spPr>
            <a:xfrm>
              <a:off x="9578794" y="1843831"/>
              <a:ext cx="324485" cy="373782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52BA40A-8A79-5A54-609C-1143F52D08B4}"/>
                </a:ext>
              </a:extLst>
            </p:cNvPr>
            <p:cNvSpPr txBox="1"/>
            <p:nvPr/>
          </p:nvSpPr>
          <p:spPr>
            <a:xfrm>
              <a:off x="9509760" y="1725828"/>
              <a:ext cx="685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dirty="0">
                  <a:latin typeface="Lucida Grande" panose="020B0600040502020204" pitchFamily="34" charset="0"/>
                  <a:cs typeface="Lucida Grande" panose="020B0600040502020204" pitchFamily="34" charset="0"/>
                </a:rPr>
                <a:t>3.0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922543F-59FA-8E24-4A57-A5085FA8C34F}"/>
                </a:ext>
              </a:extLst>
            </p:cNvPr>
            <p:cNvSpPr txBox="1"/>
            <p:nvPr/>
          </p:nvSpPr>
          <p:spPr>
            <a:xfrm>
              <a:off x="9509760" y="3096374"/>
              <a:ext cx="685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dirty="0">
                  <a:latin typeface="Lucida Grande" panose="020B0600040502020204" pitchFamily="34" charset="0"/>
                  <a:cs typeface="Lucida Grande" panose="020B0600040502020204" pitchFamily="34" charset="0"/>
                </a:rPr>
                <a:t>2.0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AAF9CB8-908B-81CE-4D7E-00ECC38F47ED}"/>
                </a:ext>
              </a:extLst>
            </p:cNvPr>
            <p:cNvSpPr txBox="1"/>
            <p:nvPr/>
          </p:nvSpPr>
          <p:spPr>
            <a:xfrm>
              <a:off x="9509760" y="3816278"/>
              <a:ext cx="685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dirty="0">
                  <a:latin typeface="Lucida Grande" panose="020B0600040502020204" pitchFamily="34" charset="0"/>
                  <a:cs typeface="Lucida Grande" panose="020B0600040502020204" pitchFamily="34" charset="0"/>
                </a:rPr>
                <a:t>1.5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DC35DB7-B356-0D54-F330-426134229238}"/>
                </a:ext>
              </a:extLst>
            </p:cNvPr>
            <p:cNvSpPr txBox="1"/>
            <p:nvPr/>
          </p:nvSpPr>
          <p:spPr>
            <a:xfrm>
              <a:off x="9509760" y="4466920"/>
              <a:ext cx="685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dirty="0">
                  <a:latin typeface="Lucida Grande" panose="020B0600040502020204" pitchFamily="34" charset="0"/>
                  <a:cs typeface="Lucida Grande" panose="020B0600040502020204" pitchFamily="34" charset="0"/>
                </a:rPr>
                <a:t>1.0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68A2B3B-805B-BA3B-7CB5-16A1D6F176FF}"/>
                </a:ext>
              </a:extLst>
            </p:cNvPr>
            <p:cNvSpPr txBox="1"/>
            <p:nvPr/>
          </p:nvSpPr>
          <p:spPr>
            <a:xfrm>
              <a:off x="9509760" y="5168308"/>
              <a:ext cx="685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dirty="0">
                  <a:latin typeface="Lucida Grande" panose="020B0600040502020204" pitchFamily="34" charset="0"/>
                  <a:cs typeface="Lucida Grande" panose="020B0600040502020204" pitchFamily="34" charset="0"/>
                </a:rPr>
                <a:t>0.5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E5D25F5-B417-9067-3BB2-918CA3522B0A}"/>
                </a:ext>
              </a:extLst>
            </p:cNvPr>
            <p:cNvSpPr txBox="1"/>
            <p:nvPr/>
          </p:nvSpPr>
          <p:spPr>
            <a:xfrm>
              <a:off x="9509760" y="2411101"/>
              <a:ext cx="685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dirty="0">
                  <a:latin typeface="Lucida Grande" panose="020B0600040502020204" pitchFamily="34" charset="0"/>
                  <a:cs typeface="Lucida Grande" panose="020B0600040502020204" pitchFamily="34" charset="0"/>
                </a:rPr>
                <a:t>2.5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C9712AA-C2BC-A8B2-A839-7D12EDC2A404}"/>
                </a:ext>
              </a:extLst>
            </p:cNvPr>
            <p:cNvSpPr txBox="1"/>
            <p:nvPr/>
          </p:nvSpPr>
          <p:spPr>
            <a:xfrm rot="16200000">
              <a:off x="9551725" y="3674464"/>
              <a:ext cx="13226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dirty="0">
                  <a:latin typeface="Lucida Grande" panose="020B0600040502020204" pitchFamily="34" charset="0"/>
                  <a:cs typeface="Lucida Grande" panose="020B0600040502020204" pitchFamily="34" charset="0"/>
                </a:rPr>
                <a:t>Speed Up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680596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790F33-5277-B52D-EF66-649D6430D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</a:t>
            </a:r>
            <a:r>
              <a:rPr lang="en-US" baseline="-25000" dirty="0"/>
              <a:t>32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3C9777-BD97-FE6F-BD6E-6FF8F74512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August 16th, 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971ED0-F760-2237-294F-FF2D076046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OCI on GPUs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2F6FB3-AAA4-6522-8147-BDC66553FC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BFB55-84C6-B64A-988D-585CA118354E}" type="slidenum">
              <a:rPr lang="en-US" smtClean="0"/>
              <a:t>18</a:t>
            </a:fld>
            <a:r>
              <a:rPr lang="en-US" dirty="0"/>
              <a:t>/26</a:t>
            </a:r>
          </a:p>
        </p:txBody>
      </p:sp>
      <p:pic>
        <p:nvPicPr>
          <p:cNvPr id="12" name="Picture 11" descr="A green and yellow triangle with white text&#10;&#10;Description automatically generated">
            <a:extLst>
              <a:ext uri="{FF2B5EF4-FFF2-40B4-BE49-F238E27FC236}">
                <a16:creationId xmlns:a16="http://schemas.microsoft.com/office/drawing/2014/main" id="{EF39D2A6-4AE3-AEFA-D0A3-A3BC39C714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2852" y="1102227"/>
            <a:ext cx="6406002" cy="4804502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4B8BA334-73D3-984F-AE8F-2B3A52EBF69C}"/>
              </a:ext>
            </a:extLst>
          </p:cNvPr>
          <p:cNvGrpSpPr/>
          <p:nvPr/>
        </p:nvGrpSpPr>
        <p:grpSpPr>
          <a:xfrm>
            <a:off x="9013371" y="1725828"/>
            <a:ext cx="1384327" cy="4180901"/>
            <a:chOff x="9013371" y="1725828"/>
            <a:chExt cx="1384327" cy="4180901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EE45F8D-C4D0-64D9-E98B-B0B06D990D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013371" y="1725828"/>
              <a:ext cx="1096410" cy="4180901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E660168-C9D4-EEC1-D386-1E5301077141}"/>
                </a:ext>
              </a:extLst>
            </p:cNvPr>
            <p:cNvSpPr/>
            <p:nvPr/>
          </p:nvSpPr>
          <p:spPr>
            <a:xfrm>
              <a:off x="9578794" y="1843831"/>
              <a:ext cx="324485" cy="373782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7AD279E-E92F-87B6-AC5D-B6C3C1A6F170}"/>
                </a:ext>
              </a:extLst>
            </p:cNvPr>
            <p:cNvSpPr txBox="1"/>
            <p:nvPr/>
          </p:nvSpPr>
          <p:spPr>
            <a:xfrm>
              <a:off x="9509760" y="1725828"/>
              <a:ext cx="685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dirty="0">
                  <a:latin typeface="Lucida Grande" panose="020B0600040502020204" pitchFamily="34" charset="0"/>
                  <a:cs typeface="Lucida Grande" panose="020B0600040502020204" pitchFamily="34" charset="0"/>
                </a:rPr>
                <a:t>3.0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9C275E9-7320-8323-662A-13D355E3BAF7}"/>
                </a:ext>
              </a:extLst>
            </p:cNvPr>
            <p:cNvSpPr txBox="1"/>
            <p:nvPr/>
          </p:nvSpPr>
          <p:spPr>
            <a:xfrm>
              <a:off x="9509760" y="3096374"/>
              <a:ext cx="685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dirty="0">
                  <a:latin typeface="Lucida Grande" panose="020B0600040502020204" pitchFamily="34" charset="0"/>
                  <a:cs typeface="Lucida Grande" panose="020B0600040502020204" pitchFamily="34" charset="0"/>
                </a:rPr>
                <a:t>2.0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92A3EDD-19CA-6112-8F3B-211A48B23E04}"/>
                </a:ext>
              </a:extLst>
            </p:cNvPr>
            <p:cNvSpPr txBox="1"/>
            <p:nvPr/>
          </p:nvSpPr>
          <p:spPr>
            <a:xfrm>
              <a:off x="9509760" y="3816278"/>
              <a:ext cx="685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dirty="0">
                  <a:latin typeface="Lucida Grande" panose="020B0600040502020204" pitchFamily="34" charset="0"/>
                  <a:cs typeface="Lucida Grande" panose="020B0600040502020204" pitchFamily="34" charset="0"/>
                </a:rPr>
                <a:t>1.5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E74C65D-236A-0363-778B-E4229A058D51}"/>
                </a:ext>
              </a:extLst>
            </p:cNvPr>
            <p:cNvSpPr txBox="1"/>
            <p:nvPr/>
          </p:nvSpPr>
          <p:spPr>
            <a:xfrm>
              <a:off x="9509760" y="4466920"/>
              <a:ext cx="685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dirty="0">
                  <a:latin typeface="Lucida Grande" panose="020B0600040502020204" pitchFamily="34" charset="0"/>
                  <a:cs typeface="Lucida Grande" panose="020B0600040502020204" pitchFamily="34" charset="0"/>
                </a:rPr>
                <a:t>1.0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E048A20-70C1-BAEF-89B2-DA1344300490}"/>
                </a:ext>
              </a:extLst>
            </p:cNvPr>
            <p:cNvSpPr txBox="1"/>
            <p:nvPr/>
          </p:nvSpPr>
          <p:spPr>
            <a:xfrm>
              <a:off x="9509760" y="5168308"/>
              <a:ext cx="685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dirty="0">
                  <a:latin typeface="Lucida Grande" panose="020B0600040502020204" pitchFamily="34" charset="0"/>
                  <a:cs typeface="Lucida Grande" panose="020B0600040502020204" pitchFamily="34" charset="0"/>
                </a:rPr>
                <a:t>0.5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1EA8CED-E408-F67E-5B23-01866FDB9C1E}"/>
                </a:ext>
              </a:extLst>
            </p:cNvPr>
            <p:cNvSpPr txBox="1"/>
            <p:nvPr/>
          </p:nvSpPr>
          <p:spPr>
            <a:xfrm>
              <a:off x="9509760" y="2411101"/>
              <a:ext cx="685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dirty="0">
                  <a:latin typeface="Lucida Grande" panose="020B0600040502020204" pitchFamily="34" charset="0"/>
                  <a:cs typeface="Lucida Grande" panose="020B0600040502020204" pitchFamily="34" charset="0"/>
                </a:rPr>
                <a:t>2.5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AA7D87F-E4BC-F895-2500-36079C010FFF}"/>
                </a:ext>
              </a:extLst>
            </p:cNvPr>
            <p:cNvSpPr txBox="1"/>
            <p:nvPr/>
          </p:nvSpPr>
          <p:spPr>
            <a:xfrm rot="16200000">
              <a:off x="9551725" y="3674464"/>
              <a:ext cx="13226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dirty="0">
                  <a:latin typeface="Lucida Grande" panose="020B0600040502020204" pitchFamily="34" charset="0"/>
                  <a:cs typeface="Lucida Grande" panose="020B0600040502020204" pitchFamily="34" charset="0"/>
                </a:rPr>
                <a:t>Speed Up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424165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C1CE9D-8BD4-1E9E-E590-4819132A9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</a:t>
            </a:r>
            <a:r>
              <a:rPr lang="en-US" baseline="-25000" dirty="0"/>
              <a:t>64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F1789C-EE3D-147C-2679-0D06399697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August 16th, 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D96DC4-211D-2EFE-4E34-532945B85F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OCI on GPUs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05C9F2-3C8F-DDEE-FFB3-75BC80900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BFB55-84C6-B64A-988D-585CA118354E}" type="slidenum">
              <a:rPr lang="en-US" smtClean="0"/>
              <a:t>19</a:t>
            </a:fld>
            <a:r>
              <a:rPr lang="en-US" dirty="0"/>
              <a:t>/26</a:t>
            </a:r>
          </a:p>
        </p:txBody>
      </p:sp>
      <p:pic>
        <p:nvPicPr>
          <p:cNvPr id="12" name="Picture 11" descr="A green and yellow triangle with white text&#10;&#10;Description automatically generated">
            <a:extLst>
              <a:ext uri="{FF2B5EF4-FFF2-40B4-BE49-F238E27FC236}">
                <a16:creationId xmlns:a16="http://schemas.microsoft.com/office/drawing/2014/main" id="{070F6918-4BE7-1B05-061D-46226E262A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5453" y="1106129"/>
            <a:ext cx="6400800" cy="4800600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3DA36E7A-9CE8-1640-C539-FF245EB1266A}"/>
              </a:ext>
            </a:extLst>
          </p:cNvPr>
          <p:cNvGrpSpPr/>
          <p:nvPr/>
        </p:nvGrpSpPr>
        <p:grpSpPr>
          <a:xfrm>
            <a:off x="9013371" y="1725828"/>
            <a:ext cx="1384327" cy="4180901"/>
            <a:chOff x="9013371" y="1725828"/>
            <a:chExt cx="1384327" cy="4180901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11C82BC-03FA-5A61-A4B9-D6D83839F4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013371" y="1725828"/>
              <a:ext cx="1096410" cy="4180901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C4F081F-5C0D-FE2E-8F54-E9D94E1A5E7B}"/>
                </a:ext>
              </a:extLst>
            </p:cNvPr>
            <p:cNvSpPr/>
            <p:nvPr/>
          </p:nvSpPr>
          <p:spPr>
            <a:xfrm>
              <a:off x="9578794" y="1843831"/>
              <a:ext cx="324485" cy="373782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622BDC6-9DEC-02EA-32CC-1B5A435499B1}"/>
                </a:ext>
              </a:extLst>
            </p:cNvPr>
            <p:cNvSpPr txBox="1"/>
            <p:nvPr/>
          </p:nvSpPr>
          <p:spPr>
            <a:xfrm>
              <a:off x="9509760" y="1725828"/>
              <a:ext cx="685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dirty="0">
                  <a:latin typeface="Lucida Grande" panose="020B0600040502020204" pitchFamily="34" charset="0"/>
                  <a:cs typeface="Lucida Grande" panose="020B0600040502020204" pitchFamily="34" charset="0"/>
                </a:rPr>
                <a:t>3.0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C4AF053-6699-BF7E-E1ED-DBC3097BA4DA}"/>
                </a:ext>
              </a:extLst>
            </p:cNvPr>
            <p:cNvSpPr txBox="1"/>
            <p:nvPr/>
          </p:nvSpPr>
          <p:spPr>
            <a:xfrm>
              <a:off x="9509760" y="3096374"/>
              <a:ext cx="685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dirty="0">
                  <a:latin typeface="Lucida Grande" panose="020B0600040502020204" pitchFamily="34" charset="0"/>
                  <a:cs typeface="Lucida Grande" panose="020B0600040502020204" pitchFamily="34" charset="0"/>
                </a:rPr>
                <a:t>2.0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20CD3BB-EB86-3499-AF44-BC7F897414F1}"/>
                </a:ext>
              </a:extLst>
            </p:cNvPr>
            <p:cNvSpPr txBox="1"/>
            <p:nvPr/>
          </p:nvSpPr>
          <p:spPr>
            <a:xfrm>
              <a:off x="9509760" y="3816278"/>
              <a:ext cx="685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dirty="0">
                  <a:latin typeface="Lucida Grande" panose="020B0600040502020204" pitchFamily="34" charset="0"/>
                  <a:cs typeface="Lucida Grande" panose="020B0600040502020204" pitchFamily="34" charset="0"/>
                </a:rPr>
                <a:t>1.5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09BA9C2-304A-A588-2C90-2E9F8E5A5651}"/>
                </a:ext>
              </a:extLst>
            </p:cNvPr>
            <p:cNvSpPr txBox="1"/>
            <p:nvPr/>
          </p:nvSpPr>
          <p:spPr>
            <a:xfrm>
              <a:off x="9509760" y="4466920"/>
              <a:ext cx="685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dirty="0">
                  <a:latin typeface="Lucida Grande" panose="020B0600040502020204" pitchFamily="34" charset="0"/>
                  <a:cs typeface="Lucida Grande" panose="020B0600040502020204" pitchFamily="34" charset="0"/>
                </a:rPr>
                <a:t>1.0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E3F9618-519C-5851-BA6F-990C297000D8}"/>
                </a:ext>
              </a:extLst>
            </p:cNvPr>
            <p:cNvSpPr txBox="1"/>
            <p:nvPr/>
          </p:nvSpPr>
          <p:spPr>
            <a:xfrm>
              <a:off x="9509760" y="5168308"/>
              <a:ext cx="685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dirty="0">
                  <a:latin typeface="Lucida Grande" panose="020B0600040502020204" pitchFamily="34" charset="0"/>
                  <a:cs typeface="Lucida Grande" panose="020B0600040502020204" pitchFamily="34" charset="0"/>
                </a:rPr>
                <a:t>0.5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7749618-1AA1-B6CE-841C-7CC816D0FB47}"/>
                </a:ext>
              </a:extLst>
            </p:cNvPr>
            <p:cNvSpPr txBox="1"/>
            <p:nvPr/>
          </p:nvSpPr>
          <p:spPr>
            <a:xfrm>
              <a:off x="9509760" y="2411101"/>
              <a:ext cx="685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dirty="0">
                  <a:latin typeface="Lucida Grande" panose="020B0600040502020204" pitchFamily="34" charset="0"/>
                  <a:cs typeface="Lucida Grande" panose="020B0600040502020204" pitchFamily="34" charset="0"/>
                </a:rPr>
                <a:t>2.5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0394E1B-BE14-B3CD-E9C7-B8090B0E4DB3}"/>
                </a:ext>
              </a:extLst>
            </p:cNvPr>
            <p:cNvSpPr txBox="1"/>
            <p:nvPr/>
          </p:nvSpPr>
          <p:spPr>
            <a:xfrm rot="16200000">
              <a:off x="9551725" y="3674464"/>
              <a:ext cx="13226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dirty="0">
                  <a:latin typeface="Lucida Grande" panose="020B0600040502020204" pitchFamily="34" charset="0"/>
                  <a:cs typeface="Lucida Grande" panose="020B0600040502020204" pitchFamily="34" charset="0"/>
                </a:rPr>
                <a:t>Speed Up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745344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CA7EE8-D3EB-AC2D-ABAC-CB15DDEF29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Transient Deterministic Transport</a:t>
            </a:r>
            <a:endParaRPr lang="en-US" sz="6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D095A0-F81E-309D-4EE0-5D4BC6DEBA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be used in hybrid MC methods</a:t>
            </a:r>
          </a:p>
          <a:p>
            <a:r>
              <a:rPr lang="en-US" dirty="0"/>
              <a:t>Transport sweeps aka source Iterations aka Richardson iterations [1] sometimes accompanied with </a:t>
            </a:r>
            <a:r>
              <a:rPr lang="en-US" dirty="0" err="1"/>
              <a:t>Krylov</a:t>
            </a:r>
            <a:r>
              <a:rPr lang="en-US" dirty="0"/>
              <a:t> solver</a:t>
            </a:r>
          </a:p>
          <a:p>
            <a:r>
              <a:rPr lang="en-US" dirty="0"/>
              <a:t>K-B-A Algorithms above 1D [2]</a:t>
            </a:r>
          </a:p>
          <a:p>
            <a:r>
              <a:rPr lang="en-US" dirty="0"/>
              <a:t>Preconditioners &amp;/or synthetic accelerators</a:t>
            </a:r>
          </a:p>
          <a:p>
            <a:r>
              <a:rPr lang="en-US" dirty="0"/>
              <a:t>Partisan (LANL), </a:t>
            </a:r>
            <a:r>
              <a:rPr lang="en-US" dirty="0" err="1"/>
              <a:t>Ardra</a:t>
            </a:r>
            <a:r>
              <a:rPr lang="en-US" dirty="0"/>
              <a:t> (LLNL), </a:t>
            </a:r>
            <a:r>
              <a:rPr lang="en-US" dirty="0" err="1"/>
              <a:t>Denovo</a:t>
            </a:r>
            <a:r>
              <a:rPr lang="en-US" dirty="0"/>
              <a:t> (ORNL), Attila (Silver Fir Software), Etc.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CEA0A1-C68D-ADA5-9180-3E99A7DAA6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August 16th, 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E7ABBA-B04C-BB5C-01B0-8300559401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OCI on GPUs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98927D-BD4A-A187-295A-E8FE13E10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BFB55-84C6-B64A-988D-585CA118354E}" type="slidenum">
              <a:rPr lang="en-US" smtClean="0"/>
              <a:t>2</a:t>
            </a:fld>
            <a:r>
              <a:rPr lang="en-US" dirty="0"/>
              <a:t>/26</a:t>
            </a:r>
          </a:p>
        </p:txBody>
      </p:sp>
    </p:spTree>
    <p:extLst>
      <p:ext uri="{BB962C8B-B14F-4D97-AF65-F5344CB8AC3E}">
        <p14:creationId xmlns:p14="http://schemas.microsoft.com/office/powerpoint/2010/main" val="17270006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E52BE6-0BD1-88AE-12E7-98491E0AD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</a:t>
            </a:r>
            <a:r>
              <a:rPr lang="en-US" baseline="-25000" dirty="0"/>
              <a:t>128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AE3FFA-E4B8-40FA-9810-2DEE8EAB5C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August 16th, 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83B121-28A6-2484-9344-ABAF7D06B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OCI on GPUs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0FAF60-6EE6-D26F-4FA5-D0CEC968C6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BFB55-84C6-B64A-988D-585CA118354E}" type="slidenum">
              <a:rPr lang="en-US" smtClean="0"/>
              <a:t>20</a:t>
            </a:fld>
            <a:r>
              <a:rPr lang="en-US" dirty="0"/>
              <a:t>/26</a:t>
            </a:r>
          </a:p>
        </p:txBody>
      </p:sp>
      <p:pic>
        <p:nvPicPr>
          <p:cNvPr id="12" name="Picture 11" descr="A green and blue triangle with white text&#10;&#10;Description automatically generated">
            <a:extLst>
              <a:ext uri="{FF2B5EF4-FFF2-40B4-BE49-F238E27FC236}">
                <a16:creationId xmlns:a16="http://schemas.microsoft.com/office/drawing/2014/main" id="{849DC1BF-E3E0-71FA-4028-26558DDFB0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5453" y="1106129"/>
            <a:ext cx="6400800" cy="4800600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574297A4-07D0-197D-E15E-48D63C0DF948}"/>
              </a:ext>
            </a:extLst>
          </p:cNvPr>
          <p:cNvGrpSpPr/>
          <p:nvPr/>
        </p:nvGrpSpPr>
        <p:grpSpPr>
          <a:xfrm>
            <a:off x="9013371" y="1725828"/>
            <a:ext cx="1384327" cy="4180901"/>
            <a:chOff x="9013371" y="1725828"/>
            <a:chExt cx="1384327" cy="4180901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A57B129-90A5-E8AB-F7FF-8792C4DAD2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013371" y="1725828"/>
              <a:ext cx="1096410" cy="4180901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99F4D06-F1D2-92A2-4DC3-E979BA246347}"/>
                </a:ext>
              </a:extLst>
            </p:cNvPr>
            <p:cNvSpPr/>
            <p:nvPr/>
          </p:nvSpPr>
          <p:spPr>
            <a:xfrm>
              <a:off x="9578794" y="1843831"/>
              <a:ext cx="324485" cy="373782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8D35667-B392-3521-035B-ADAAFC1F244F}"/>
                </a:ext>
              </a:extLst>
            </p:cNvPr>
            <p:cNvSpPr txBox="1"/>
            <p:nvPr/>
          </p:nvSpPr>
          <p:spPr>
            <a:xfrm>
              <a:off x="9509760" y="1725828"/>
              <a:ext cx="685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dirty="0">
                  <a:latin typeface="Lucida Grande" panose="020B0600040502020204" pitchFamily="34" charset="0"/>
                  <a:cs typeface="Lucida Grande" panose="020B0600040502020204" pitchFamily="34" charset="0"/>
                </a:rPr>
                <a:t>3.0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AC337B3-8E62-69FD-2D65-386E8897856C}"/>
                </a:ext>
              </a:extLst>
            </p:cNvPr>
            <p:cNvSpPr txBox="1"/>
            <p:nvPr/>
          </p:nvSpPr>
          <p:spPr>
            <a:xfrm>
              <a:off x="9509760" y="3096374"/>
              <a:ext cx="685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dirty="0">
                  <a:latin typeface="Lucida Grande" panose="020B0600040502020204" pitchFamily="34" charset="0"/>
                  <a:cs typeface="Lucida Grande" panose="020B0600040502020204" pitchFamily="34" charset="0"/>
                </a:rPr>
                <a:t>2.0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3B65831-2C0D-E036-A254-14D5114ED984}"/>
                </a:ext>
              </a:extLst>
            </p:cNvPr>
            <p:cNvSpPr txBox="1"/>
            <p:nvPr/>
          </p:nvSpPr>
          <p:spPr>
            <a:xfrm>
              <a:off x="9509760" y="3816278"/>
              <a:ext cx="685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dirty="0">
                  <a:latin typeface="Lucida Grande" panose="020B0600040502020204" pitchFamily="34" charset="0"/>
                  <a:cs typeface="Lucida Grande" panose="020B0600040502020204" pitchFamily="34" charset="0"/>
                </a:rPr>
                <a:t>1.5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72A7F19-D1F5-5368-981D-FB152C9362A5}"/>
                </a:ext>
              </a:extLst>
            </p:cNvPr>
            <p:cNvSpPr txBox="1"/>
            <p:nvPr/>
          </p:nvSpPr>
          <p:spPr>
            <a:xfrm>
              <a:off x="9509760" y="4466920"/>
              <a:ext cx="685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dirty="0">
                  <a:latin typeface="Lucida Grande" panose="020B0600040502020204" pitchFamily="34" charset="0"/>
                  <a:cs typeface="Lucida Grande" panose="020B0600040502020204" pitchFamily="34" charset="0"/>
                </a:rPr>
                <a:t>1.0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AE8065F-04F8-04E2-6E84-3DEDA84313FD}"/>
                </a:ext>
              </a:extLst>
            </p:cNvPr>
            <p:cNvSpPr txBox="1"/>
            <p:nvPr/>
          </p:nvSpPr>
          <p:spPr>
            <a:xfrm>
              <a:off x="9509760" y="5168308"/>
              <a:ext cx="685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dirty="0">
                  <a:latin typeface="Lucida Grande" panose="020B0600040502020204" pitchFamily="34" charset="0"/>
                  <a:cs typeface="Lucida Grande" panose="020B0600040502020204" pitchFamily="34" charset="0"/>
                </a:rPr>
                <a:t>0.5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EFE23DE-19AC-201F-F692-C537AD9815DA}"/>
                </a:ext>
              </a:extLst>
            </p:cNvPr>
            <p:cNvSpPr txBox="1"/>
            <p:nvPr/>
          </p:nvSpPr>
          <p:spPr>
            <a:xfrm>
              <a:off x="9509760" y="2411101"/>
              <a:ext cx="685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dirty="0">
                  <a:latin typeface="Lucida Grande" panose="020B0600040502020204" pitchFamily="34" charset="0"/>
                  <a:cs typeface="Lucida Grande" panose="020B0600040502020204" pitchFamily="34" charset="0"/>
                </a:rPr>
                <a:t>2.5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F90FEAB-67A0-1E00-5A1A-2E1BF888D01F}"/>
                </a:ext>
              </a:extLst>
            </p:cNvPr>
            <p:cNvSpPr txBox="1"/>
            <p:nvPr/>
          </p:nvSpPr>
          <p:spPr>
            <a:xfrm rot="16200000">
              <a:off x="9551725" y="3674464"/>
              <a:ext cx="13226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dirty="0">
                  <a:latin typeface="Lucida Grande" panose="020B0600040502020204" pitchFamily="34" charset="0"/>
                  <a:cs typeface="Lucida Grande" panose="020B0600040502020204" pitchFamily="34" charset="0"/>
                </a:rPr>
                <a:t>Speed Up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068186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95A98-FC20-0DAE-779F-051C2F4F5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</a:t>
            </a:r>
            <a:r>
              <a:rPr lang="en-US" baseline="-25000" dirty="0"/>
              <a:t>256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749178-8A79-B519-751C-9BA1E18BE1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August 16th, 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72AE06-4945-07E2-1DFA-999BAF64A1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OCI on GPUs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33F9AC-6657-3577-0389-F3451B4EBC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BFB55-84C6-B64A-988D-585CA118354E}" type="slidenum">
              <a:rPr lang="en-US" smtClean="0"/>
              <a:t>21</a:t>
            </a:fld>
            <a:r>
              <a:rPr lang="en-US" dirty="0"/>
              <a:t>/26</a:t>
            </a:r>
          </a:p>
        </p:txBody>
      </p:sp>
      <p:pic>
        <p:nvPicPr>
          <p:cNvPr id="12" name="Picture 11" descr="A blue triangle with white text&#10;&#10;Description automatically generated">
            <a:extLst>
              <a:ext uri="{FF2B5EF4-FFF2-40B4-BE49-F238E27FC236}">
                <a16:creationId xmlns:a16="http://schemas.microsoft.com/office/drawing/2014/main" id="{B4ABE10E-DCC6-5FD2-28A9-C5DA2EFCD6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5453" y="1106129"/>
            <a:ext cx="6400800" cy="48006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72D66EF-EC32-7E36-42D7-7BED5340742B}"/>
              </a:ext>
            </a:extLst>
          </p:cNvPr>
          <p:cNvSpPr/>
          <p:nvPr/>
        </p:nvSpPr>
        <p:spPr>
          <a:xfrm rot="2080906">
            <a:off x="4470918" y="1433356"/>
            <a:ext cx="442276" cy="410198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FC15111-1056-5870-BC4B-9C3B93BB7805}"/>
              </a:ext>
            </a:extLst>
          </p:cNvPr>
          <p:cNvGrpSpPr/>
          <p:nvPr/>
        </p:nvGrpSpPr>
        <p:grpSpPr>
          <a:xfrm>
            <a:off x="581260" y="1630264"/>
            <a:ext cx="2394466" cy="2669764"/>
            <a:chOff x="550753" y="1671934"/>
            <a:chExt cx="2394466" cy="2669764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56E72DC8-CBCA-6348-5744-82D8B57FF9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17423"/>
            <a:stretch/>
          </p:blipFill>
          <p:spPr>
            <a:xfrm>
              <a:off x="838199" y="1671934"/>
              <a:ext cx="2107020" cy="2669764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8A342C09-222E-89C8-069C-610C51E977D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0753" y="1776249"/>
              <a:ext cx="377374" cy="1761078"/>
            </a:xfrm>
            <a:prstGeom prst="rect">
              <a:avLst/>
            </a:prstGeom>
          </p:spPr>
        </p:pic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4145DF24-D034-0831-C454-6AA7A6BDCB37}"/>
              </a:ext>
            </a:extLst>
          </p:cNvPr>
          <p:cNvSpPr/>
          <p:nvPr/>
        </p:nvSpPr>
        <p:spPr>
          <a:xfrm>
            <a:off x="1778493" y="1860698"/>
            <a:ext cx="249022" cy="166931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3C4A6A8-931D-A2F2-4026-5B75706B18DD}"/>
              </a:ext>
            </a:extLst>
          </p:cNvPr>
          <p:cNvGrpSpPr/>
          <p:nvPr/>
        </p:nvGrpSpPr>
        <p:grpSpPr>
          <a:xfrm>
            <a:off x="9013371" y="1725828"/>
            <a:ext cx="1384327" cy="4180901"/>
            <a:chOff x="9013371" y="1725828"/>
            <a:chExt cx="1384327" cy="4180901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67428CB-14BD-8C10-09F3-422617C4220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013371" y="1725828"/>
              <a:ext cx="1096410" cy="4180901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53EF392-92CF-9D39-55C4-C53CEC890D80}"/>
                </a:ext>
              </a:extLst>
            </p:cNvPr>
            <p:cNvSpPr/>
            <p:nvPr/>
          </p:nvSpPr>
          <p:spPr>
            <a:xfrm>
              <a:off x="9578794" y="1843831"/>
              <a:ext cx="324485" cy="373782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7F6D900-9F25-9325-6D3D-5AB09DC66E7E}"/>
                </a:ext>
              </a:extLst>
            </p:cNvPr>
            <p:cNvSpPr txBox="1"/>
            <p:nvPr/>
          </p:nvSpPr>
          <p:spPr>
            <a:xfrm>
              <a:off x="9509760" y="1725828"/>
              <a:ext cx="685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dirty="0">
                  <a:latin typeface="Lucida Grande" panose="020B0600040502020204" pitchFamily="34" charset="0"/>
                  <a:cs typeface="Lucida Grande" panose="020B0600040502020204" pitchFamily="34" charset="0"/>
                </a:rPr>
                <a:t>3.0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D74A439-8A7E-9899-9634-E84EFEE4ED33}"/>
                </a:ext>
              </a:extLst>
            </p:cNvPr>
            <p:cNvSpPr txBox="1"/>
            <p:nvPr/>
          </p:nvSpPr>
          <p:spPr>
            <a:xfrm>
              <a:off x="9509760" y="3096374"/>
              <a:ext cx="685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dirty="0">
                  <a:latin typeface="Lucida Grande" panose="020B0600040502020204" pitchFamily="34" charset="0"/>
                  <a:cs typeface="Lucida Grande" panose="020B0600040502020204" pitchFamily="34" charset="0"/>
                </a:rPr>
                <a:t>2.0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4DB1A5E-3CEF-4B98-24D5-CFA12D65B4CB}"/>
                </a:ext>
              </a:extLst>
            </p:cNvPr>
            <p:cNvSpPr txBox="1"/>
            <p:nvPr/>
          </p:nvSpPr>
          <p:spPr>
            <a:xfrm>
              <a:off x="9509760" y="3816278"/>
              <a:ext cx="685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dirty="0">
                  <a:latin typeface="Lucida Grande" panose="020B0600040502020204" pitchFamily="34" charset="0"/>
                  <a:cs typeface="Lucida Grande" panose="020B0600040502020204" pitchFamily="34" charset="0"/>
                </a:rPr>
                <a:t>1.5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4DFA38F-7E8D-052A-389A-06C57FD53313}"/>
                </a:ext>
              </a:extLst>
            </p:cNvPr>
            <p:cNvSpPr txBox="1"/>
            <p:nvPr/>
          </p:nvSpPr>
          <p:spPr>
            <a:xfrm>
              <a:off x="9509760" y="4466920"/>
              <a:ext cx="685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dirty="0">
                  <a:latin typeface="Lucida Grande" panose="020B0600040502020204" pitchFamily="34" charset="0"/>
                  <a:cs typeface="Lucida Grande" panose="020B0600040502020204" pitchFamily="34" charset="0"/>
                </a:rPr>
                <a:t>1.0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F533DD8-76F9-ABFC-CB3B-A97C7FC2BF33}"/>
                </a:ext>
              </a:extLst>
            </p:cNvPr>
            <p:cNvSpPr txBox="1"/>
            <p:nvPr/>
          </p:nvSpPr>
          <p:spPr>
            <a:xfrm>
              <a:off x="9509760" y="5168308"/>
              <a:ext cx="685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dirty="0">
                  <a:latin typeface="Lucida Grande" panose="020B0600040502020204" pitchFamily="34" charset="0"/>
                  <a:cs typeface="Lucida Grande" panose="020B0600040502020204" pitchFamily="34" charset="0"/>
                </a:rPr>
                <a:t>0.5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E68C838-A800-ADB7-9DB9-58ABB0DBCC2C}"/>
                </a:ext>
              </a:extLst>
            </p:cNvPr>
            <p:cNvSpPr txBox="1"/>
            <p:nvPr/>
          </p:nvSpPr>
          <p:spPr>
            <a:xfrm>
              <a:off x="9509760" y="2411101"/>
              <a:ext cx="685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dirty="0">
                  <a:latin typeface="Lucida Grande" panose="020B0600040502020204" pitchFamily="34" charset="0"/>
                  <a:cs typeface="Lucida Grande" panose="020B0600040502020204" pitchFamily="34" charset="0"/>
                </a:rPr>
                <a:t>2.5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4050B19-571B-D498-2E7F-733184CC13BF}"/>
                </a:ext>
              </a:extLst>
            </p:cNvPr>
            <p:cNvSpPr txBox="1"/>
            <p:nvPr/>
          </p:nvSpPr>
          <p:spPr>
            <a:xfrm rot="16200000">
              <a:off x="9551725" y="3674464"/>
              <a:ext cx="13226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dirty="0">
                  <a:latin typeface="Lucida Grande" panose="020B0600040502020204" pitchFamily="34" charset="0"/>
                  <a:cs typeface="Lucida Grande" panose="020B0600040502020204" pitchFamily="34" charset="0"/>
                </a:rPr>
                <a:t>Speed Up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66612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7272CB-313C-7E17-D860-A3BCEBF87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12A85D-734D-58DD-460F-50157C693C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overcome communication v work paradigm for GPUs around S</a:t>
            </a:r>
            <a:r>
              <a:rPr lang="en-US" baseline="-25000" dirty="0"/>
              <a:t>16</a:t>
            </a:r>
          </a:p>
          <a:p>
            <a:r>
              <a:rPr lang="en-US" dirty="0"/>
              <a:t>OCI seems to outperform SI thru S</a:t>
            </a:r>
            <a:r>
              <a:rPr lang="en-US" baseline="-25000" dirty="0"/>
              <a:t>64</a:t>
            </a:r>
          </a:p>
          <a:p>
            <a:r>
              <a:rPr lang="en-US" dirty="0"/>
              <a:t>As angular quadrature becomes the dominant parallelizable dimension, SI wins out, with no speed up found by S</a:t>
            </a:r>
            <a:r>
              <a:rPr lang="en-US" baseline="-25000" dirty="0"/>
              <a:t>256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454FF8-8CFB-7F55-17AE-C7886CCF1A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August 16th, 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649EF6-277C-709B-408F-8937803D03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OCI on GPUs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294334-8388-997C-B2DB-954BD1733D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BFB55-84C6-B64A-988D-585CA118354E}" type="slidenum">
              <a:rPr lang="en-US" smtClean="0"/>
              <a:t>22</a:t>
            </a:fld>
            <a:r>
              <a:rPr lang="en-US" dirty="0"/>
              <a:t>/26</a:t>
            </a:r>
          </a:p>
        </p:txBody>
      </p:sp>
    </p:spTree>
    <p:extLst>
      <p:ext uri="{BB962C8B-B14F-4D97-AF65-F5344CB8AC3E}">
        <p14:creationId xmlns:p14="http://schemas.microsoft.com/office/powerpoint/2010/main" val="33056713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44CF0-71CE-35F6-E4C4-37327D737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2D74E5-E572-B3C7-A7A2-496F1EE39D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OCI outperforms SI in parallel performance when there are many many more cells then angles on GPUs</a:t>
            </a:r>
          </a:p>
          <a:p>
            <a:r>
              <a:rPr lang="en-US" dirty="0"/>
              <a:t>OCI is least effective, compared with SI, for problems that are highly scattering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01803D-F2E4-2951-0B7B-ACCA0B5DB1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August 16th, 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3B8E7C-8A1B-2CB0-044C-11060E336E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OCI on GPUs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1693E3-F012-5324-3B76-B16A72B91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BFB55-84C6-B64A-988D-585CA118354E}" type="slidenum">
              <a:rPr lang="en-US" smtClean="0"/>
              <a:t>23</a:t>
            </a:fld>
            <a:r>
              <a:rPr lang="en-US" dirty="0"/>
              <a:t>/26</a:t>
            </a:r>
          </a:p>
        </p:txBody>
      </p:sp>
    </p:spTree>
    <p:extLst>
      <p:ext uri="{BB962C8B-B14F-4D97-AF65-F5344CB8AC3E}">
        <p14:creationId xmlns:p14="http://schemas.microsoft.com/office/powerpoint/2010/main" val="26503318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C447DE-F619-08D6-8980-90E2A0373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8686D5-277C-9906-AD87-848567DB0D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Explorations with preconditioners and/or synthetic acceleration</a:t>
            </a:r>
          </a:p>
          <a:p>
            <a:r>
              <a:rPr lang="en-US" dirty="0"/>
              <a:t>Energy dependence, converging all groups at the same time</a:t>
            </a:r>
          </a:p>
          <a:p>
            <a:r>
              <a:rPr lang="en-US" dirty="0"/>
              <a:t>Explorations of exascale hardware (large memory bus between GPU and CPU)</a:t>
            </a:r>
          </a:p>
          <a:p>
            <a:r>
              <a:rPr lang="en-US" dirty="0"/>
              <a:t>Performance comparison of developer toolchains across hardware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C4C761-CAF0-D826-E6CB-8467E09DDD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August 16th, 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C0E968-1B04-F4A9-D645-383281C4FA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OCI on GPUs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CF159B-E7FA-8D0E-2EFD-219DA345B6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BFB55-84C6-B64A-988D-585CA118354E}" type="slidenum">
              <a:rPr lang="en-US" smtClean="0"/>
              <a:t>24</a:t>
            </a:fld>
            <a:r>
              <a:rPr lang="en-US" dirty="0"/>
              <a:t>/26</a:t>
            </a:r>
          </a:p>
        </p:txBody>
      </p:sp>
    </p:spTree>
    <p:extLst>
      <p:ext uri="{BB962C8B-B14F-4D97-AF65-F5344CB8AC3E}">
        <p14:creationId xmlns:p14="http://schemas.microsoft.com/office/powerpoint/2010/main" val="9859126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F07A6-9C91-6775-849C-E0D3E19AC9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82758"/>
            <a:ext cx="9575307" cy="2123432"/>
          </a:xfrm>
        </p:spPr>
        <p:txBody>
          <a:bodyPr>
            <a:normAutofit/>
          </a:bodyPr>
          <a:lstStyle/>
          <a:p>
            <a:pPr algn="ctr"/>
            <a:r>
              <a:rPr lang="en-US" sz="8800" dirty="0"/>
              <a:t>Questions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169854-B23C-8488-99AC-B91B9C45A0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August 16th, 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2197B0-194E-1DC8-CBD1-D3AD0611C4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OCI on GPUs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E79D5A-0919-3C65-7753-052F8BA98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BFB55-84C6-B64A-988D-585CA118354E}" type="slidenum">
              <a:rPr lang="en-US" smtClean="0"/>
              <a:t>25</a:t>
            </a:fld>
            <a:r>
              <a:rPr lang="en-US" dirty="0"/>
              <a:t>/26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0BF3DF-E5E2-4B3F-AF92-7201D8F1A4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992053"/>
            <a:ext cx="9758082" cy="1938986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2400" dirty="0"/>
              <a:t>Code</a:t>
            </a:r>
            <a:br>
              <a:rPr lang="en-US" sz="2400" dirty="0"/>
            </a:br>
            <a:r>
              <a:rPr lang="en-US" sz="2400" dirty="0" err="1"/>
              <a:t>github.com</a:t>
            </a:r>
            <a:r>
              <a:rPr lang="en-US" sz="2400" dirty="0"/>
              <a:t>/</a:t>
            </a:r>
            <a:r>
              <a:rPr lang="en-US" sz="2400" dirty="0" err="1"/>
              <a:t>CEMeNT</a:t>
            </a:r>
            <a:r>
              <a:rPr lang="en-US" sz="2400" dirty="0"/>
              <a:t>-PSAAP/Therefore</a:t>
            </a:r>
            <a:br>
              <a:rPr lang="en-US" sz="2400" dirty="0"/>
            </a:br>
            <a:endParaRPr lang="en-US" sz="2400" dirty="0"/>
          </a:p>
          <a:p>
            <a:pPr marL="0" indent="0" algn="ctr">
              <a:buNone/>
            </a:pPr>
            <a:r>
              <a:rPr lang="en-US" sz="2400" dirty="0"/>
              <a:t>Center</a:t>
            </a:r>
            <a:br>
              <a:rPr lang="en-US" sz="2400" dirty="0"/>
            </a:br>
            <a:r>
              <a:rPr lang="en-US" sz="2400" dirty="0"/>
              <a:t>cement-</a:t>
            </a:r>
            <a:r>
              <a:rPr lang="en-US" sz="2400" dirty="0" err="1"/>
              <a:t>psaap.github.io</a:t>
            </a:r>
            <a:endParaRPr lang="en-US" sz="240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315EAE7-C576-62E9-E9AE-018093A48602}"/>
              </a:ext>
            </a:extLst>
          </p:cNvPr>
          <p:cNvSpPr txBox="1">
            <a:spLocks/>
          </p:cNvSpPr>
          <p:nvPr/>
        </p:nvSpPr>
        <p:spPr>
          <a:xfrm>
            <a:off x="620806" y="5555846"/>
            <a:ext cx="10950388" cy="6211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ucida Grande" panose="020B0600040502020204" pitchFamily="34" charset="0"/>
                <a:ea typeface="+mn-ea"/>
                <a:cs typeface="Lucida Grande" panose="020B06000405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ucida Grande" panose="020B0600040502020204" pitchFamily="34" charset="0"/>
                <a:ea typeface="+mn-ea"/>
                <a:cs typeface="Lucida Grande" panose="020B06000405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ucida Grande" panose="020B0600040502020204" pitchFamily="34" charset="0"/>
                <a:ea typeface="+mn-ea"/>
                <a:cs typeface="Lucida Grande" panose="020B06000405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ucida Grande" panose="020B0600040502020204" pitchFamily="34" charset="0"/>
                <a:ea typeface="+mn-ea"/>
                <a:cs typeface="Lucida Grande" panose="020B06000405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ucida Grande" panose="020B0600040502020204" pitchFamily="34" charset="0"/>
                <a:ea typeface="+mn-ea"/>
                <a:cs typeface="Lucida Grande" panose="020B06000405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600" i="1" dirty="0">
                <a:solidFill>
                  <a:srgbClr val="343434"/>
                </a:solidFill>
              </a:rPr>
              <a:t>This work was supported by the Center for Exascale Monte-Carlo Neutron Transport (</a:t>
            </a:r>
            <a:r>
              <a:rPr lang="en-US" sz="1600" i="1" dirty="0" err="1">
                <a:solidFill>
                  <a:srgbClr val="343434"/>
                </a:solidFill>
              </a:rPr>
              <a:t>CEMeNT</a:t>
            </a:r>
            <a:r>
              <a:rPr lang="en-US" sz="1600" i="1" dirty="0">
                <a:solidFill>
                  <a:srgbClr val="343434"/>
                </a:solidFill>
              </a:rPr>
              <a:t>) a PSAAP-III project funded by the Department of Energy, grant number: DE-NA003967.</a:t>
            </a:r>
          </a:p>
        </p:txBody>
      </p:sp>
    </p:spTree>
    <p:extLst>
      <p:ext uri="{BB962C8B-B14F-4D97-AF65-F5344CB8AC3E}">
        <p14:creationId xmlns:p14="http://schemas.microsoft.com/office/powerpoint/2010/main" val="39769222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2E4F7A-A014-159F-66A3-3BB2DE279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293AD5-8573-6C56-BFDD-5D96A0ECB4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dirty="0"/>
              <a:t>[1] M. L. Adams and E. W. Larsen. “Fast iterative methods for discrete-ordinates particle transport calculations.” </a:t>
            </a:r>
            <a:r>
              <a:rPr lang="en-US" sz="1600" i="1" dirty="0"/>
              <a:t>Progress in nuclear energy</a:t>
            </a:r>
            <a:r>
              <a:rPr lang="en-US" sz="1600" dirty="0"/>
              <a:t>, </a:t>
            </a:r>
            <a:r>
              <a:rPr lang="en-US" sz="1600" b="1" dirty="0"/>
              <a:t>40</a:t>
            </a:r>
            <a:r>
              <a:rPr lang="en-US" sz="1600" dirty="0"/>
              <a:t>(1), pp. 3–159 (2002).</a:t>
            </a:r>
          </a:p>
          <a:p>
            <a:pPr marL="0" indent="0">
              <a:buNone/>
            </a:pPr>
            <a:r>
              <a:rPr lang="en-US" sz="1600" dirty="0"/>
              <a:t>[2] R. S. Baker. “An SN Algorithm for Modern Architectures.” </a:t>
            </a:r>
            <a:r>
              <a:rPr lang="en-US" sz="1600" i="1" dirty="0"/>
              <a:t>Nuclear science and engineering</a:t>
            </a:r>
            <a:r>
              <a:rPr lang="en-US" sz="1600" dirty="0"/>
              <a:t>, </a:t>
            </a:r>
            <a:r>
              <a:rPr lang="en-US" sz="1600" b="1" dirty="0"/>
              <a:t>185</a:t>
            </a:r>
            <a:r>
              <a:rPr lang="en-US" sz="1600" dirty="0"/>
              <a:t>(1), pp. 107–116 (2017)</a:t>
            </a:r>
          </a:p>
          <a:p>
            <a:pPr marL="0" indent="0">
              <a:buNone/>
            </a:pPr>
            <a:r>
              <a:rPr lang="en-US" sz="1600" dirty="0"/>
              <a:t>[3] D. </a:t>
            </a:r>
            <a:r>
              <a:rPr lang="en-US" sz="1600" dirty="0" err="1"/>
              <a:t>Anistratov</a:t>
            </a:r>
            <a:r>
              <a:rPr lang="en-US" sz="1600" dirty="0"/>
              <a:t> and Y. Y. </a:t>
            </a:r>
            <a:r>
              <a:rPr lang="en-US" sz="1600" dirty="0" err="1"/>
              <a:t>Azmy</a:t>
            </a:r>
            <a:r>
              <a:rPr lang="en-US" sz="1600" dirty="0"/>
              <a:t>. “Iterative stability analysis of spatial domain decomposition based on block Jacobi algorithm for the diamond-difference scheme.” </a:t>
            </a:r>
            <a:r>
              <a:rPr lang="en-US" sz="1600" i="1" dirty="0"/>
              <a:t>Journal of Computational Physics</a:t>
            </a:r>
            <a:r>
              <a:rPr lang="en-US" sz="1600" dirty="0"/>
              <a:t>, </a:t>
            </a:r>
            <a:r>
              <a:rPr lang="en-US" sz="1600" b="1" dirty="0"/>
              <a:t>297</a:t>
            </a:r>
            <a:r>
              <a:rPr lang="en-US" sz="1600" dirty="0"/>
              <a:t>(C), pp. 462–479 (2015).</a:t>
            </a:r>
          </a:p>
          <a:p>
            <a:pPr marL="0" indent="0">
              <a:buNone/>
            </a:pPr>
            <a:r>
              <a:rPr lang="en-US" sz="1600" dirty="0"/>
              <a:t>[4] D. S. Hoagland and Y. Y. </a:t>
            </a:r>
            <a:r>
              <a:rPr lang="en-US" sz="1600" dirty="0" err="1"/>
              <a:t>Azmy</a:t>
            </a:r>
            <a:r>
              <a:rPr lang="en-US" sz="1600" dirty="0"/>
              <a:t>. “Hybrid approaches for accelerated convergence of block-Jacobi iterative methods for solution of the neutron transport equation.” </a:t>
            </a:r>
            <a:r>
              <a:rPr lang="en-US" sz="1600" i="1" dirty="0"/>
              <a:t>Journal of Computational Physics</a:t>
            </a:r>
            <a:r>
              <a:rPr lang="en-US" sz="1600" dirty="0"/>
              <a:t>, </a:t>
            </a:r>
            <a:r>
              <a:rPr lang="en-US" sz="1600" b="1" dirty="0"/>
              <a:t>439</a:t>
            </a:r>
            <a:r>
              <a:rPr lang="en-US" sz="1600" dirty="0"/>
              <a:t>(2021). URL https://</a:t>
            </a:r>
            <a:r>
              <a:rPr lang="en-US" sz="1600" dirty="0" err="1"/>
              <a:t>www.osti.gov</a:t>
            </a:r>
            <a:r>
              <a:rPr lang="en-US" sz="1600" dirty="0"/>
              <a:t>/</a:t>
            </a:r>
            <a:r>
              <a:rPr lang="en-US" sz="1600" dirty="0" err="1"/>
              <a:t>biblio</a:t>
            </a:r>
            <a:r>
              <a:rPr lang="en-US" sz="1600" dirty="0"/>
              <a:t>/1815296.</a:t>
            </a:r>
          </a:p>
          <a:p>
            <a:pPr marL="0" indent="0">
              <a:buNone/>
            </a:pPr>
            <a:r>
              <a:rPr lang="en-US" sz="1600" dirty="0"/>
              <a:t>[5] I. </a:t>
            </a:r>
            <a:r>
              <a:rPr lang="en-US" sz="1600" dirty="0" err="1"/>
              <a:t>Variansyah</a:t>
            </a:r>
            <a:r>
              <a:rPr lang="en-US" sz="1600" dirty="0"/>
              <a:t>, E. W. Larsen, and W. Martin. “A Robust Second-Order Multiple Balance Method for Time-Dependent Neutron Transport Simulations.” </a:t>
            </a:r>
            <a:r>
              <a:rPr lang="en-US" sz="1600" i="1" dirty="0"/>
              <a:t>The European Physical Journal Conferences</a:t>
            </a:r>
            <a:r>
              <a:rPr lang="en-US" sz="1600" dirty="0"/>
              <a:t>, </a:t>
            </a:r>
            <a:r>
              <a:rPr lang="en-US" sz="1600" b="1" dirty="0"/>
              <a:t>247</a:t>
            </a:r>
            <a:r>
              <a:rPr lang="en-US" sz="1600" dirty="0"/>
              <a:t>, p. 03024 (2021).</a:t>
            </a:r>
          </a:p>
          <a:p>
            <a:pPr marL="0" indent="0">
              <a:buNone/>
            </a:pPr>
            <a:r>
              <a:rPr lang="en-US" sz="1600" dirty="0"/>
              <a:t>[6] M. L. Adams. “</a:t>
            </a:r>
            <a:r>
              <a:rPr lang="en-US" sz="1600" dirty="0" err="1"/>
              <a:t>Subcell</a:t>
            </a:r>
            <a:r>
              <a:rPr lang="en-US" sz="1600" dirty="0"/>
              <a:t> balance methods for radiative transfer on arbitrary grids.” </a:t>
            </a:r>
            <a:r>
              <a:rPr lang="en-US" sz="1600" i="1" dirty="0"/>
              <a:t>Transport Theory and Statistical Physics</a:t>
            </a:r>
            <a:r>
              <a:rPr lang="en-US" sz="1600" dirty="0"/>
              <a:t>, </a:t>
            </a:r>
            <a:r>
              <a:rPr lang="en-US" sz="1600" b="1" dirty="0"/>
              <a:t>26</a:t>
            </a:r>
            <a:r>
              <a:rPr lang="en-US" sz="1600" dirty="0"/>
              <a:t>(4-5), pp. 385–431 (1997). URL https://</a:t>
            </a:r>
            <a:r>
              <a:rPr lang="en-US" sz="1600" dirty="0" err="1"/>
              <a:t>doi.org</a:t>
            </a:r>
            <a:r>
              <a:rPr lang="en-US" sz="1600" dirty="0"/>
              <a:t>/10.1080/00411459708017924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EC1056-2B4B-6E51-D808-FD3DA6C387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August 16th, 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387D91-12A2-6F1D-11BE-623A594B30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OCI on GPUs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5F5BF9-400E-EDBC-AC05-888AA748EE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26/26</a:t>
            </a:r>
          </a:p>
        </p:txBody>
      </p:sp>
    </p:spTree>
    <p:extLst>
      <p:ext uri="{BB962C8B-B14F-4D97-AF65-F5344CB8AC3E}">
        <p14:creationId xmlns:p14="http://schemas.microsoft.com/office/powerpoint/2010/main" val="13651723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2DCCB-0781-C916-D110-DEC776E3F1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Neutron Transport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B330C8-3DC6-1EB8-E6F4-359918A12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World’s simplest problem…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86318B-6805-F021-6062-05E74F8E6D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218" y="2465897"/>
            <a:ext cx="10515599" cy="149028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463FF92-2B1E-8850-78BD-1EF5016CF2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6775" y="4249655"/>
            <a:ext cx="4413250" cy="14845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F8794B2-CA2E-DF2A-ACC8-8890A2FF7D16}"/>
              </a:ext>
            </a:extLst>
          </p:cNvPr>
          <p:cNvSpPr txBox="1"/>
          <p:nvPr/>
        </p:nvSpPr>
        <p:spPr>
          <a:xfrm>
            <a:off x="1035429" y="3653278"/>
            <a:ext cx="593513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Lucida Grande" panose="020B0600040502020204" pitchFamily="34" charset="0"/>
                <a:cs typeface="Lucida Grande" panose="020B0600040502020204" pitchFamily="34" charset="0"/>
              </a:rPr>
              <a:t>Assumptions: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600040502020204" pitchFamily="34" charset="0"/>
                <a:cs typeface="Lucida Grande" panose="020B0600040502020204" pitchFamily="34" charset="0"/>
              </a:rPr>
              <a:t>Slab geometry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Lucida Grande" panose="020B0600040502020204" pitchFamily="34" charset="0"/>
                <a:cs typeface="Lucida Grande" panose="020B0600040502020204" pitchFamily="34" charset="0"/>
              </a:rPr>
              <a:t>Axi</a:t>
            </a:r>
            <a:r>
              <a:rPr lang="en-US" dirty="0">
                <a:latin typeface="Lucida Grande" panose="020B0600040502020204" pitchFamily="34" charset="0"/>
                <a:cs typeface="Lucida Grande" panose="020B0600040502020204" pitchFamily="34" charset="0"/>
              </a:rPr>
              <a:t>-symmetric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600040502020204" pitchFamily="34" charset="0"/>
                <a:cs typeface="Lucida Grande" panose="020B0600040502020204" pitchFamily="34" charset="0"/>
              </a:rPr>
              <a:t>Isotropic source and scattering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600040502020204" pitchFamily="34" charset="0"/>
                <a:cs typeface="Lucida Grande" panose="020B0600040502020204" pitchFamily="34" charset="0"/>
              </a:rPr>
              <a:t>G-L quadrature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600040502020204" pitchFamily="34" charset="0"/>
                <a:cs typeface="Lucida Grande" panose="020B0600040502020204" pitchFamily="34" charset="0"/>
              </a:rPr>
              <a:t>Monoenergetic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Lucida Grande" panose="020B0600040502020204" pitchFamily="34" charset="0"/>
                <a:cs typeface="Lucida Grande" panose="020B0600040502020204" pitchFamily="34" charset="0"/>
              </a:rPr>
              <a:t>NOT Steady State!!!!</a:t>
            </a:r>
          </a:p>
          <a:p>
            <a:endParaRPr lang="en-US" dirty="0">
              <a:latin typeface="Lucida Grande" panose="020B0600040502020204" pitchFamily="34" charset="0"/>
              <a:cs typeface="Lucida Grande" panose="020B0600040502020204" pitchFamily="34" charset="0"/>
            </a:endParaRP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AF62416-C199-1471-68B8-A3BD2D6FA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August 16th, 2023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BCDC06D-FDAB-1742-88D0-0F61C238C7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OCI on GPUs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6E8885F-F1EB-4679-6E08-1774E46C3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BFB55-84C6-B64A-988D-585CA118354E}" type="slidenum">
              <a:rPr lang="en-US" smtClean="0"/>
              <a:t>3</a:t>
            </a:fld>
            <a:r>
              <a:rPr lang="en-US" dirty="0"/>
              <a:t>/26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615CC01-2D15-692B-5A6B-90B26DC2B3D7}"/>
              </a:ext>
            </a:extLst>
          </p:cNvPr>
          <p:cNvSpPr txBox="1"/>
          <p:nvPr/>
        </p:nvSpPr>
        <p:spPr>
          <a:xfrm rot="19429668">
            <a:off x="2214185" y="1438375"/>
            <a:ext cx="10854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dirty="0" err="1">
                <a:latin typeface="Comic Sans MS" panose="030F0902030302020204" pitchFamily="66" charset="0"/>
                <a:cs typeface="Lucida Grande" panose="020B0600040502020204" pitchFamily="34" charset="0"/>
              </a:rPr>
              <a:t>kinda</a:t>
            </a:r>
            <a:endParaRPr lang="en-US" sz="2400" dirty="0">
              <a:latin typeface="Comic Sans MS" panose="030F0902030302020204" pitchFamily="66" charset="0"/>
              <a:cs typeface="Lucida Grande" panose="020B06000405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6287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A9205E-A1B6-05FB-CA87-53C70CCD7B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Higher Order Discretization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ACED2A-0299-7D9D-99DD-C8BD8EB3EA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793486" cy="4351338"/>
          </a:xfrm>
        </p:spPr>
        <p:txBody>
          <a:bodyPr>
            <a:normAutofit/>
          </a:bodyPr>
          <a:lstStyle/>
          <a:p>
            <a:r>
              <a:rPr lang="en-US" sz="2000" dirty="0"/>
              <a:t>Time: Time dependent multiple balance [5]</a:t>
            </a:r>
          </a:p>
          <a:p>
            <a:r>
              <a:rPr lang="en-US" sz="2000" dirty="0"/>
              <a:t>Space: Simple Corner Balance [6]</a:t>
            </a:r>
            <a:br>
              <a:rPr lang="en-US" sz="2000" dirty="0"/>
            </a:br>
            <a:endParaRPr lang="en-US" sz="2000" dirty="0"/>
          </a:p>
          <a:p>
            <a:r>
              <a:rPr lang="en-US" sz="2000" dirty="0"/>
              <a:t>By coupling two second order schemes we can improve the work v communication paradigm on GPUs</a:t>
            </a:r>
            <a:br>
              <a:rPr lang="en-US" sz="2000" dirty="0"/>
            </a:br>
            <a:endParaRPr lang="en-US" sz="2000" dirty="0"/>
          </a:p>
          <a:p>
            <a:r>
              <a:rPr lang="en-US" sz="2000" dirty="0"/>
              <a:t>Fourier analysis shows this scheme is second order</a:t>
            </a:r>
          </a:p>
          <a:p>
            <a:r>
              <a:rPr lang="en-US" sz="2000" dirty="0"/>
              <a:t>Scheme can produce negative fluxes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2045E0-9AE0-F62E-ED5F-BD48A2DC0F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August 16th, 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3CA4D0-B9A5-09CE-4350-1B759082AD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OCI on GPUs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E6F8DB-9D0B-A3C2-5823-7496FB2C5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BFB55-84C6-B64A-988D-585CA118354E}" type="slidenum">
              <a:rPr lang="en-US" smtClean="0"/>
              <a:t>4</a:t>
            </a:fld>
            <a:r>
              <a:rPr lang="en-US" dirty="0"/>
              <a:t>/26</a:t>
            </a:r>
          </a:p>
        </p:txBody>
      </p:sp>
      <p:graphicFrame>
        <p:nvGraphicFramePr>
          <p:cNvPr id="78" name="Table 13">
            <a:extLst>
              <a:ext uri="{FF2B5EF4-FFF2-40B4-BE49-F238E27FC236}">
                <a16:creationId xmlns:a16="http://schemas.microsoft.com/office/drawing/2014/main" id="{5C324484-3443-705E-FE52-2FD2135B2A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802402"/>
              </p:ext>
            </p:extLst>
          </p:nvPr>
        </p:nvGraphicFramePr>
        <p:xfrm>
          <a:off x="8287875" y="3463202"/>
          <a:ext cx="3156856" cy="18057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8428">
                  <a:extLst>
                    <a:ext uri="{9D8B030D-6E8A-4147-A177-3AD203B41FA5}">
                      <a16:colId xmlns:a16="http://schemas.microsoft.com/office/drawing/2014/main" val="794971229"/>
                    </a:ext>
                  </a:extLst>
                </a:gridCol>
                <a:gridCol w="1578428">
                  <a:extLst>
                    <a:ext uri="{9D8B030D-6E8A-4147-A177-3AD203B41FA5}">
                      <a16:colId xmlns:a16="http://schemas.microsoft.com/office/drawing/2014/main" val="3861946476"/>
                    </a:ext>
                  </a:extLst>
                </a:gridCol>
              </a:tblGrid>
              <a:tr h="90288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6381679"/>
                  </a:ext>
                </a:extLst>
              </a:tr>
              <a:tr h="90288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53005855"/>
                  </a:ext>
                </a:extLst>
              </a:tr>
            </a:tbl>
          </a:graphicData>
        </a:graphic>
      </p:graphicFrame>
      <p:sp>
        <p:nvSpPr>
          <p:cNvPr id="79" name="TextBox 78">
            <a:extLst>
              <a:ext uri="{FF2B5EF4-FFF2-40B4-BE49-F238E27FC236}">
                <a16:creationId xmlns:a16="http://schemas.microsoft.com/office/drawing/2014/main" id="{29B7D7BB-6235-DA30-45AB-A0B857916C61}"/>
              </a:ext>
            </a:extLst>
          </p:cNvPr>
          <p:cNvSpPr txBox="1"/>
          <p:nvPr/>
        </p:nvSpPr>
        <p:spPr>
          <a:xfrm>
            <a:off x="8788618" y="5294633"/>
            <a:ext cx="2830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100" dirty="0">
                <a:latin typeface="Lucida Grande" panose="020B0600040502020204" pitchFamily="34" charset="0"/>
                <a:cs typeface="Lucida Grande" panose="020B0600040502020204" pitchFamily="34" charset="0"/>
              </a:rPr>
              <a:t>L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5F97241B-E81D-0463-324C-41E79DB6D5A4}"/>
              </a:ext>
            </a:extLst>
          </p:cNvPr>
          <p:cNvSpPr txBox="1"/>
          <p:nvPr/>
        </p:nvSpPr>
        <p:spPr>
          <a:xfrm>
            <a:off x="10504438" y="5327291"/>
            <a:ext cx="2830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100" dirty="0">
                <a:latin typeface="Lucida Grande" panose="020B0600040502020204" pitchFamily="34" charset="0"/>
                <a:cs typeface="Lucida Grande" panose="020B0600040502020204" pitchFamily="34" charset="0"/>
              </a:rPr>
              <a:t>R</a:t>
            </a:r>
          </a:p>
        </p:txBody>
      </p:sp>
      <p:sp>
        <p:nvSpPr>
          <p:cNvPr id="81" name="Cross 80">
            <a:extLst>
              <a:ext uri="{FF2B5EF4-FFF2-40B4-BE49-F238E27FC236}">
                <a16:creationId xmlns:a16="http://schemas.microsoft.com/office/drawing/2014/main" id="{A0BE2FE7-9A9E-F3A9-0539-343A5686BE11}"/>
              </a:ext>
            </a:extLst>
          </p:cNvPr>
          <p:cNvSpPr/>
          <p:nvPr/>
        </p:nvSpPr>
        <p:spPr>
          <a:xfrm rot="2645265">
            <a:off x="8869171" y="3152199"/>
            <a:ext cx="498682" cy="500743"/>
          </a:xfrm>
          <a:prstGeom prst="plus">
            <a:avLst>
              <a:gd name="adj" fmla="val 42463"/>
            </a:avLst>
          </a:prstGeom>
          <a:solidFill>
            <a:srgbClr val="E05529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Cross 81">
            <a:extLst>
              <a:ext uri="{FF2B5EF4-FFF2-40B4-BE49-F238E27FC236}">
                <a16:creationId xmlns:a16="http://schemas.microsoft.com/office/drawing/2014/main" id="{E5907DA5-B578-3CDC-D1DD-4C19FA34D5F1}"/>
              </a:ext>
            </a:extLst>
          </p:cNvPr>
          <p:cNvSpPr/>
          <p:nvPr/>
        </p:nvSpPr>
        <p:spPr>
          <a:xfrm rot="2645265">
            <a:off x="10377931" y="3161785"/>
            <a:ext cx="498682" cy="500743"/>
          </a:xfrm>
          <a:prstGeom prst="plus">
            <a:avLst>
              <a:gd name="adj" fmla="val 42463"/>
            </a:avLst>
          </a:prstGeom>
          <a:solidFill>
            <a:srgbClr val="E05529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E3E02D8D-8834-CFF7-077A-46F8FEE5484E}"/>
              </a:ext>
            </a:extLst>
          </p:cNvPr>
          <p:cNvSpPr txBox="1"/>
          <p:nvPr/>
        </p:nvSpPr>
        <p:spPr>
          <a:xfrm>
            <a:off x="9724788" y="5326510"/>
            <a:ext cx="283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Lucida Grande" panose="020B0600040502020204" pitchFamily="34" charset="0"/>
                <a:cs typeface="Lucida Grande" panose="020B0600040502020204" pitchFamily="34" charset="0"/>
              </a:rPr>
              <a:t>i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AE60B1B4-63D1-606D-216A-35E0A91A8297}"/>
              </a:ext>
            </a:extLst>
          </p:cNvPr>
          <p:cNvSpPr txBox="1"/>
          <p:nvPr/>
        </p:nvSpPr>
        <p:spPr>
          <a:xfrm>
            <a:off x="11175993" y="5365363"/>
            <a:ext cx="8693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Lucida Grande" panose="020B0600040502020204" pitchFamily="34" charset="0"/>
                <a:cs typeface="Lucida Grande" panose="020B0600040502020204" pitchFamily="34" charset="0"/>
              </a:rPr>
              <a:t>i+1/2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27A21647-125E-5576-51E0-D35750E26BCA}"/>
              </a:ext>
            </a:extLst>
          </p:cNvPr>
          <p:cNvSpPr txBox="1"/>
          <p:nvPr/>
        </p:nvSpPr>
        <p:spPr>
          <a:xfrm>
            <a:off x="7427225" y="3237483"/>
            <a:ext cx="10345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Lucida Grande" panose="020B0600040502020204" pitchFamily="34" charset="0"/>
                <a:cs typeface="Lucida Grande" panose="020B0600040502020204" pitchFamily="34" charset="0"/>
              </a:rPr>
              <a:t>k+1/2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DA023E43-2BD2-A62E-6F39-DD925019B505}"/>
              </a:ext>
            </a:extLst>
          </p:cNvPr>
          <p:cNvSpPr txBox="1"/>
          <p:nvPr/>
        </p:nvSpPr>
        <p:spPr>
          <a:xfrm>
            <a:off x="7784607" y="4139370"/>
            <a:ext cx="940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Lucida Grande" panose="020B0600040502020204" pitchFamily="34" charset="0"/>
                <a:cs typeface="Lucida Grande" panose="020B0600040502020204" pitchFamily="34" charset="0"/>
              </a:rPr>
              <a:t>k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371AC86B-8B3B-B430-DDB3-A29D3BC69EB1}"/>
              </a:ext>
            </a:extLst>
          </p:cNvPr>
          <p:cNvSpPr txBox="1"/>
          <p:nvPr/>
        </p:nvSpPr>
        <p:spPr>
          <a:xfrm>
            <a:off x="7469298" y="5052151"/>
            <a:ext cx="9404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Lucida Grande" panose="020B0600040502020204" pitchFamily="34" charset="0"/>
                <a:cs typeface="Lucida Grande" panose="020B0600040502020204" pitchFamily="34" charset="0"/>
              </a:rPr>
              <a:t>k-1/2</a:t>
            </a:r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13E9EAC8-3181-9926-B3D1-A010ADFD0A91}"/>
              </a:ext>
            </a:extLst>
          </p:cNvPr>
          <p:cNvCxnSpPr/>
          <p:nvPr/>
        </p:nvCxnSpPr>
        <p:spPr>
          <a:xfrm flipV="1">
            <a:off x="7101332" y="4509698"/>
            <a:ext cx="0" cy="132588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FD80D9A1-B7BD-B73B-EE25-5ABE13A0703A}"/>
              </a:ext>
            </a:extLst>
          </p:cNvPr>
          <p:cNvCxnSpPr/>
          <p:nvPr/>
        </p:nvCxnSpPr>
        <p:spPr>
          <a:xfrm>
            <a:off x="7101332" y="5825313"/>
            <a:ext cx="132588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BEF2CBE9-0F6D-FD74-780D-88678B85A741}"/>
              </a:ext>
            </a:extLst>
          </p:cNvPr>
          <p:cNvSpPr txBox="1"/>
          <p:nvPr/>
        </p:nvSpPr>
        <p:spPr>
          <a:xfrm>
            <a:off x="7297275" y="5835578"/>
            <a:ext cx="10123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dirty="0">
                <a:latin typeface="Lucida Grande" panose="020B0600040502020204" pitchFamily="34" charset="0"/>
                <a:cs typeface="Lucida Grande" panose="020B0600040502020204" pitchFamily="34" charset="0"/>
              </a:rPr>
              <a:t>space (x)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42463E17-D9BB-F73A-5EA2-0706B25A1555}"/>
              </a:ext>
            </a:extLst>
          </p:cNvPr>
          <p:cNvSpPr txBox="1"/>
          <p:nvPr/>
        </p:nvSpPr>
        <p:spPr>
          <a:xfrm rot="16200000">
            <a:off x="6383200" y="4939962"/>
            <a:ext cx="10123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dirty="0">
                <a:latin typeface="Lucida Grande" panose="020B0600040502020204" pitchFamily="34" charset="0"/>
                <a:cs typeface="Lucida Grande" panose="020B0600040502020204" pitchFamily="34" charset="0"/>
              </a:rPr>
              <a:t>time (t)</a:t>
            </a:r>
          </a:p>
        </p:txBody>
      </p:sp>
      <p:sp>
        <p:nvSpPr>
          <p:cNvPr id="92" name="Cross 91">
            <a:extLst>
              <a:ext uri="{FF2B5EF4-FFF2-40B4-BE49-F238E27FC236}">
                <a16:creationId xmlns:a16="http://schemas.microsoft.com/office/drawing/2014/main" id="{19CED92F-9E38-D529-87D1-10FD8358E873}"/>
              </a:ext>
            </a:extLst>
          </p:cNvPr>
          <p:cNvSpPr/>
          <p:nvPr/>
        </p:nvSpPr>
        <p:spPr>
          <a:xfrm rot="2645265">
            <a:off x="7453741" y="1803338"/>
            <a:ext cx="498682" cy="500743"/>
          </a:xfrm>
          <a:prstGeom prst="plus">
            <a:avLst>
              <a:gd name="adj" fmla="val 42463"/>
            </a:avLst>
          </a:prstGeom>
          <a:solidFill>
            <a:srgbClr val="E05529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EF0AC436-C03B-823D-2F9B-D602AAD71B32}"/>
              </a:ext>
            </a:extLst>
          </p:cNvPr>
          <p:cNvSpPr txBox="1"/>
          <p:nvPr/>
        </p:nvSpPr>
        <p:spPr>
          <a:xfrm>
            <a:off x="8078146" y="1701741"/>
            <a:ext cx="38590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Lucida Grande" panose="020B0600040502020204" pitchFamily="34" charset="0"/>
                <a:cs typeface="Lucida Grande" panose="020B0600040502020204" pitchFamily="34" charset="0"/>
              </a:rPr>
              <a:t>time edge and half volume integrated quantities</a:t>
            </a: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DFBFD644-E6B5-1008-C6A1-167E1E1BC6D9}"/>
              </a:ext>
            </a:extLst>
          </p:cNvPr>
          <p:cNvSpPr/>
          <p:nvPr/>
        </p:nvSpPr>
        <p:spPr>
          <a:xfrm>
            <a:off x="7519117" y="2580651"/>
            <a:ext cx="365760" cy="36576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D404608C-174F-CD33-E0AA-5FE63FA228B7}"/>
              </a:ext>
            </a:extLst>
          </p:cNvPr>
          <p:cNvSpPr/>
          <p:nvPr/>
        </p:nvSpPr>
        <p:spPr>
          <a:xfrm>
            <a:off x="8935324" y="4201893"/>
            <a:ext cx="365760" cy="36576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FDE103A3-4D32-0D09-996F-580EEBFAD765}"/>
              </a:ext>
            </a:extLst>
          </p:cNvPr>
          <p:cNvSpPr/>
          <p:nvPr/>
        </p:nvSpPr>
        <p:spPr>
          <a:xfrm>
            <a:off x="10444392" y="4201893"/>
            <a:ext cx="365760" cy="36576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BF44F68D-F27E-03F9-0785-1A2D179A40C7}"/>
              </a:ext>
            </a:extLst>
          </p:cNvPr>
          <p:cNvSpPr txBox="1"/>
          <p:nvPr/>
        </p:nvSpPr>
        <p:spPr>
          <a:xfrm>
            <a:off x="8078146" y="2432564"/>
            <a:ext cx="37467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Lucida Grande" panose="020B0600040502020204" pitchFamily="34" charset="0"/>
                <a:cs typeface="Lucida Grande" panose="020B0600040502020204" pitchFamily="34" charset="0"/>
              </a:rPr>
              <a:t>time averaged and half volume integrated quantities</a:t>
            </a:r>
          </a:p>
        </p:txBody>
      </p:sp>
    </p:spTree>
    <p:extLst>
      <p:ext uri="{BB962C8B-B14F-4D97-AF65-F5344CB8AC3E}">
        <p14:creationId xmlns:p14="http://schemas.microsoft.com/office/powerpoint/2010/main" val="7671151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F75EBA-0303-AF8E-7B0F-A2DC5B7864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Intrgro</a:t>
            </a:r>
            <a:r>
              <a:rPr lang="en-US" dirty="0"/>
              <a:t>-PDE requires some kind of iterative method</a:t>
            </a:r>
          </a:p>
          <a:p>
            <a:r>
              <a:rPr lang="en-US" dirty="0"/>
              <a:t>Very large phase space</a:t>
            </a:r>
          </a:p>
          <a:p>
            <a:r>
              <a:rPr lang="en-US" dirty="0"/>
              <a:t>We want to go fast ∴ parallelize &amp; hardware accelerate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703E8C-82A9-9D21-4165-97A8FDC9B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Iterative Methods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5220E4-6714-16C2-5C52-4B28A32CF7C3}"/>
              </a:ext>
            </a:extLst>
          </p:cNvPr>
          <p:cNvSpPr txBox="1"/>
          <p:nvPr/>
        </p:nvSpPr>
        <p:spPr>
          <a:xfrm>
            <a:off x="838200" y="4432776"/>
            <a:ext cx="34259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err="1">
                <a:latin typeface="Lucida Grande" panose="020B0600040502020204" pitchFamily="34" charset="0"/>
                <a:cs typeface="Lucida Grande" panose="020B0600040502020204" pitchFamily="34" charset="0"/>
              </a:rPr>
              <a:t>N</a:t>
            </a:r>
            <a:r>
              <a:rPr lang="en-US" sz="3600" baseline="-25000" dirty="0" err="1">
                <a:latin typeface="Lucida Grande" panose="020B0600040502020204" pitchFamily="34" charset="0"/>
                <a:cs typeface="Lucida Grande" panose="020B0600040502020204" pitchFamily="34" charset="0"/>
              </a:rPr>
              <a:t>angle</a:t>
            </a:r>
            <a:r>
              <a:rPr lang="en-US" sz="3600" dirty="0">
                <a:latin typeface="Lucida Grande" panose="020B0600040502020204" pitchFamily="34" charset="0"/>
                <a:cs typeface="Lucida Grande" panose="020B0600040502020204" pitchFamily="34" charset="0"/>
              </a:rPr>
              <a:t> &lt;&lt; </a:t>
            </a:r>
            <a:r>
              <a:rPr lang="en-US" sz="3600" dirty="0" err="1">
                <a:latin typeface="Lucida Grande" panose="020B0600040502020204" pitchFamily="34" charset="0"/>
                <a:cs typeface="Lucida Grande" panose="020B0600040502020204" pitchFamily="34" charset="0"/>
              </a:rPr>
              <a:t>N</a:t>
            </a:r>
            <a:r>
              <a:rPr lang="en-US" sz="3600" baseline="-25000" dirty="0" err="1">
                <a:latin typeface="Lucida Grande" panose="020B0600040502020204" pitchFamily="34" charset="0"/>
                <a:cs typeface="Lucida Grande" panose="020B0600040502020204" pitchFamily="34" charset="0"/>
              </a:rPr>
              <a:t>cell</a:t>
            </a:r>
            <a:endParaRPr lang="en-US" sz="3600" baseline="-25000" dirty="0">
              <a:latin typeface="Lucida Grande" panose="020B0600040502020204" pitchFamily="34" charset="0"/>
              <a:cs typeface="Lucida Grande" panose="020B0600040502020204" pitchFamily="34" charset="0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1B42C2-3BC2-CD18-E7B1-5CC8CD5394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August 16th, 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106E7B-2526-CD59-A8ED-7F23C1CB28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OCI on GPUs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D93CE2-AB05-0B7F-4FA6-DC31B9279A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BFB55-84C6-B64A-988D-585CA118354E}" type="slidenum">
              <a:rPr lang="en-US" smtClean="0"/>
              <a:t>5</a:t>
            </a:fld>
            <a:r>
              <a:rPr lang="en-US" dirty="0"/>
              <a:t>/26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6F9BA61D-A6E3-B737-2E2C-1CDC2E4EBA9A}"/>
              </a:ext>
            </a:extLst>
          </p:cNvPr>
          <p:cNvSpPr txBox="1">
            <a:spLocks/>
          </p:cNvSpPr>
          <p:nvPr/>
        </p:nvSpPr>
        <p:spPr>
          <a:xfrm>
            <a:off x="6232055" y="4432776"/>
            <a:ext cx="5379723" cy="7341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ucida Grande" panose="020B0600040502020204" pitchFamily="34" charset="0"/>
                <a:ea typeface="+mn-ea"/>
                <a:cs typeface="Lucida Grande" panose="020B06000405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ucida Grande" panose="020B0600040502020204" pitchFamily="34" charset="0"/>
                <a:ea typeface="+mn-ea"/>
                <a:cs typeface="Lucida Grande" panose="020B06000405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ucida Grande" panose="020B0600040502020204" pitchFamily="34" charset="0"/>
                <a:ea typeface="+mn-ea"/>
                <a:cs typeface="Lucida Grande" panose="020B06000405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ucida Grande" panose="020B0600040502020204" pitchFamily="34" charset="0"/>
                <a:ea typeface="+mn-ea"/>
                <a:cs typeface="Lucida Grande" panose="020B06000405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ucida Grande" panose="020B0600040502020204" pitchFamily="34" charset="0"/>
                <a:ea typeface="+mn-ea"/>
                <a:cs typeface="Lucida Grande" panose="020B06000405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600" dirty="0"/>
              <a:t>N = 4*</a:t>
            </a:r>
            <a:r>
              <a:rPr lang="en-US" sz="3600" dirty="0" err="1"/>
              <a:t>N</a:t>
            </a:r>
            <a:r>
              <a:rPr lang="en-US" sz="3600" baseline="-25000" dirty="0" err="1"/>
              <a:t>time</a:t>
            </a:r>
            <a:r>
              <a:rPr lang="en-US" sz="3600" dirty="0"/>
              <a:t>* </a:t>
            </a:r>
            <a:r>
              <a:rPr lang="en-US" sz="3600" dirty="0" err="1"/>
              <a:t>N</a:t>
            </a:r>
            <a:r>
              <a:rPr lang="en-US" sz="3600" baseline="-25000" dirty="0" err="1"/>
              <a:t>angle</a:t>
            </a:r>
            <a:r>
              <a:rPr lang="en-US" sz="3600" dirty="0"/>
              <a:t>*</a:t>
            </a:r>
            <a:r>
              <a:rPr lang="en-US" sz="3600" dirty="0" err="1"/>
              <a:t>N</a:t>
            </a:r>
            <a:r>
              <a:rPr lang="en-US" sz="3600" baseline="-25000" dirty="0" err="1"/>
              <a:t>cell</a:t>
            </a:r>
            <a:endParaRPr lang="en-US" sz="3600" baseline="-25000" dirty="0"/>
          </a:p>
        </p:txBody>
      </p:sp>
    </p:spTree>
    <p:extLst>
      <p:ext uri="{BB962C8B-B14F-4D97-AF65-F5344CB8AC3E}">
        <p14:creationId xmlns:p14="http://schemas.microsoft.com/office/powerpoint/2010/main" val="3635702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526ADA-593A-89CD-6FD9-097940A23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Iterative Schemes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87EC60-C349-1410-E78B-BB5199DB5C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August 16th, 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54ADDC-2BA7-A4E0-78C5-AEBC949447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OCI on GPUs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DB4748-F60F-7114-46EA-25FC875712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BFB55-84C6-B64A-988D-585CA118354E}" type="slidenum">
              <a:rPr lang="en-US" smtClean="0"/>
              <a:t>6</a:t>
            </a:fld>
            <a:r>
              <a:rPr lang="en-US" dirty="0"/>
              <a:t>/26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A7E018B-0F89-ABA1-753A-6CE11E5AF97D}"/>
              </a:ext>
            </a:extLst>
          </p:cNvPr>
          <p:cNvSpPr/>
          <p:nvPr/>
        </p:nvSpPr>
        <p:spPr>
          <a:xfrm>
            <a:off x="1686617" y="2725103"/>
            <a:ext cx="1192306" cy="69924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compute </a:t>
            </a:r>
            <a:r>
              <a:rPr lang="en-US" sz="1600" dirty="0" err="1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rhs</a:t>
            </a:r>
            <a:endParaRPr lang="en-US" sz="16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3CE40CE-4FB5-4484-4429-3F0C9ADF9B75}"/>
              </a:ext>
            </a:extLst>
          </p:cNvPr>
          <p:cNvSpPr/>
          <p:nvPr/>
        </p:nvSpPr>
        <p:spPr>
          <a:xfrm>
            <a:off x="1686617" y="3580393"/>
            <a:ext cx="1192306" cy="69924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solve </a:t>
            </a:r>
            <a:r>
              <a:rPr lang="en-US" sz="1200" dirty="0" err="1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lhs</a:t>
            </a:r>
            <a:r>
              <a:rPr lang="en-US" sz="12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(sweep)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7DBDD51-E150-387A-46EE-688E557EA1DF}"/>
              </a:ext>
            </a:extLst>
          </p:cNvPr>
          <p:cNvSpPr/>
          <p:nvPr/>
        </p:nvSpPr>
        <p:spPr>
          <a:xfrm>
            <a:off x="1686617" y="4435681"/>
            <a:ext cx="1192306" cy="69924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compute </a:t>
            </a:r>
            <a:r>
              <a:rPr lang="el-GR" sz="1600" b="0" i="0" dirty="0">
                <a:solidFill>
                  <a:srgbClr val="222222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φ</a:t>
            </a:r>
            <a:r>
              <a:rPr lang="en-US" sz="1600" b="0" i="0" baseline="-25000" dirty="0">
                <a:solidFill>
                  <a:srgbClr val="222222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new</a:t>
            </a:r>
            <a:endParaRPr lang="en-US" sz="1600" baseline="-250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4D815CD-5DD6-CFDE-F8FE-B04D5612B0B1}"/>
              </a:ext>
            </a:extLst>
          </p:cNvPr>
          <p:cNvSpPr/>
          <p:nvPr/>
        </p:nvSpPr>
        <p:spPr>
          <a:xfrm>
            <a:off x="3484039" y="2725102"/>
            <a:ext cx="1192306" cy="699247"/>
          </a:xfrm>
          <a:prstGeom prst="rect">
            <a:avLst/>
          </a:prstGeom>
          <a:solidFill>
            <a:srgbClr val="FF93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1200" b="0" i="0" dirty="0">
                <a:solidFill>
                  <a:srgbClr val="222222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φ</a:t>
            </a:r>
            <a:r>
              <a:rPr lang="en-US" sz="1200" b="0" i="0" baseline="-25000" dirty="0">
                <a:solidFill>
                  <a:srgbClr val="222222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new</a:t>
            </a:r>
            <a:r>
              <a:rPr lang="en-US" sz="12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becomes </a:t>
            </a:r>
            <a:r>
              <a:rPr lang="el-GR" sz="1200" b="0" i="0" dirty="0">
                <a:solidFill>
                  <a:srgbClr val="222222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φ</a:t>
            </a:r>
            <a:r>
              <a:rPr lang="en-US" sz="1200" b="0" i="0" baseline="-25000" dirty="0">
                <a:solidFill>
                  <a:srgbClr val="222222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guess</a:t>
            </a:r>
            <a:endParaRPr lang="en-US" sz="12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5" name="Terminator 14">
            <a:extLst>
              <a:ext uri="{FF2B5EF4-FFF2-40B4-BE49-F238E27FC236}">
                <a16:creationId xmlns:a16="http://schemas.microsoft.com/office/drawing/2014/main" id="{88BEC136-3FD9-FFAE-4BEE-9C27223874C1}"/>
              </a:ext>
            </a:extLst>
          </p:cNvPr>
          <p:cNvSpPr/>
          <p:nvPr/>
        </p:nvSpPr>
        <p:spPr>
          <a:xfrm>
            <a:off x="1686618" y="1516696"/>
            <a:ext cx="1192306" cy="527417"/>
          </a:xfrm>
          <a:prstGeom prst="flowChartTerminator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initialize </a:t>
            </a:r>
            <a:r>
              <a:rPr lang="el-GR" sz="1400" b="0" i="0" dirty="0">
                <a:solidFill>
                  <a:srgbClr val="222222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φ</a:t>
            </a:r>
            <a:r>
              <a:rPr lang="en-US" sz="1400" b="0" i="0" baseline="-25000" dirty="0">
                <a:solidFill>
                  <a:schemeClr val="tx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guess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6" name="Terminator 15">
            <a:extLst>
              <a:ext uri="{FF2B5EF4-FFF2-40B4-BE49-F238E27FC236}">
                <a16:creationId xmlns:a16="http://schemas.microsoft.com/office/drawing/2014/main" id="{8D63F92D-2223-BD70-855E-D7A4C1B14CF9}"/>
              </a:ext>
            </a:extLst>
          </p:cNvPr>
          <p:cNvSpPr/>
          <p:nvPr/>
        </p:nvSpPr>
        <p:spPr>
          <a:xfrm>
            <a:off x="3482797" y="5611319"/>
            <a:ext cx="1192306" cy="446928"/>
          </a:xfrm>
          <a:prstGeom prst="flowChartTerminator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done!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A67F73C-7215-A12A-FEA6-500D79B90D58}"/>
              </a:ext>
            </a:extLst>
          </p:cNvPr>
          <p:cNvCxnSpPr>
            <a:cxnSpLocks/>
            <a:stCxn id="15" idx="2"/>
            <a:endCxn id="9" idx="0"/>
          </p:cNvCxnSpPr>
          <p:nvPr/>
        </p:nvCxnSpPr>
        <p:spPr>
          <a:xfrm flipH="1">
            <a:off x="2282770" y="2044113"/>
            <a:ext cx="1" cy="68099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7298C4C-45D0-B85A-3673-E969A130A97B}"/>
              </a:ext>
            </a:extLst>
          </p:cNvPr>
          <p:cNvCxnSpPr>
            <a:stCxn id="9" idx="2"/>
            <a:endCxn id="10" idx="0"/>
          </p:cNvCxnSpPr>
          <p:nvPr/>
        </p:nvCxnSpPr>
        <p:spPr>
          <a:xfrm>
            <a:off x="2282770" y="3424350"/>
            <a:ext cx="0" cy="15604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67FF7F4-5AE7-9497-842F-6EA527B83FCB}"/>
              </a:ext>
            </a:extLst>
          </p:cNvPr>
          <p:cNvCxnSpPr>
            <a:stCxn id="10" idx="2"/>
            <a:endCxn id="11" idx="0"/>
          </p:cNvCxnSpPr>
          <p:nvPr/>
        </p:nvCxnSpPr>
        <p:spPr>
          <a:xfrm>
            <a:off x="2282770" y="4279640"/>
            <a:ext cx="0" cy="15604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368D5B7-E50C-B30F-41F1-5B7FF813B80C}"/>
              </a:ext>
            </a:extLst>
          </p:cNvPr>
          <p:cNvCxnSpPr>
            <a:stCxn id="13" idx="1"/>
            <a:endCxn id="9" idx="3"/>
          </p:cNvCxnSpPr>
          <p:nvPr/>
        </p:nvCxnSpPr>
        <p:spPr>
          <a:xfrm flipH="1">
            <a:off x="2878923" y="3074726"/>
            <a:ext cx="605116" cy="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8F10B9F-B2B9-5079-BAF2-228B1BA62CBE}"/>
              </a:ext>
            </a:extLst>
          </p:cNvPr>
          <p:cNvGrpSpPr/>
          <p:nvPr/>
        </p:nvGrpSpPr>
        <p:grpSpPr>
          <a:xfrm>
            <a:off x="3380946" y="4400530"/>
            <a:ext cx="1075765" cy="793947"/>
            <a:chOff x="2537139" y="4402701"/>
            <a:chExt cx="1075765" cy="793947"/>
          </a:xfrm>
        </p:grpSpPr>
        <p:sp>
          <p:nvSpPr>
            <p:cNvPr id="12" name="Triangle 11">
              <a:extLst>
                <a:ext uri="{FF2B5EF4-FFF2-40B4-BE49-F238E27FC236}">
                  <a16:creationId xmlns:a16="http://schemas.microsoft.com/office/drawing/2014/main" id="{171FAF26-3C24-BBA0-953E-FEB5593B1212}"/>
                </a:ext>
              </a:extLst>
            </p:cNvPr>
            <p:cNvSpPr/>
            <p:nvPr/>
          </p:nvSpPr>
          <p:spPr>
            <a:xfrm rot="16200000">
              <a:off x="2489789" y="4450051"/>
              <a:ext cx="793947" cy="699247"/>
            </a:xfrm>
            <a:prstGeom prst="triangl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en-US" sz="300" dirty="0">
                <a:solidFill>
                  <a:schemeClr val="tx1"/>
                </a:solidFill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40A21C80-E85E-BC57-94D2-3413CAA197AA}"/>
                </a:ext>
              </a:extLst>
            </p:cNvPr>
            <p:cNvSpPr txBox="1"/>
            <p:nvPr/>
          </p:nvSpPr>
          <p:spPr>
            <a:xfrm>
              <a:off x="2564034" y="4674811"/>
              <a:ext cx="104887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700" dirty="0">
                  <a:latin typeface="Lucida Grande" panose="020B0600040502020204" pitchFamily="34" charset="0"/>
                  <a:cs typeface="Lucida Grande" panose="020B0600040502020204" pitchFamily="34" charset="0"/>
                </a:rPr>
                <a:t>convergence </a:t>
              </a:r>
            </a:p>
          </p:txBody>
        </p:sp>
      </p:grp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04A0C52B-116D-87F0-A61B-05AE5D5A5779}"/>
              </a:ext>
            </a:extLst>
          </p:cNvPr>
          <p:cNvCxnSpPr>
            <a:stCxn id="12" idx="4"/>
            <a:endCxn id="13" idx="2"/>
          </p:cNvCxnSpPr>
          <p:nvPr/>
        </p:nvCxnSpPr>
        <p:spPr>
          <a:xfrm flipH="1" flipV="1">
            <a:off x="4080192" y="3424349"/>
            <a:ext cx="1" cy="97618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C0A11F35-9F33-DFE0-6848-8A263341DBAB}"/>
              </a:ext>
            </a:extLst>
          </p:cNvPr>
          <p:cNvCxnSpPr>
            <a:cxnSpLocks/>
            <a:stCxn id="12" idx="2"/>
            <a:endCxn id="16" idx="0"/>
          </p:cNvCxnSpPr>
          <p:nvPr/>
        </p:nvCxnSpPr>
        <p:spPr>
          <a:xfrm flipH="1">
            <a:off x="4078950" y="5194477"/>
            <a:ext cx="1243" cy="41684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41504152-8D42-E43D-5CFA-EB51EB334ADD}"/>
              </a:ext>
            </a:extLst>
          </p:cNvPr>
          <p:cNvCxnSpPr>
            <a:stCxn id="11" idx="3"/>
            <a:endCxn id="12" idx="0"/>
          </p:cNvCxnSpPr>
          <p:nvPr/>
        </p:nvCxnSpPr>
        <p:spPr>
          <a:xfrm>
            <a:off x="2878923" y="4785305"/>
            <a:ext cx="502023" cy="1219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575CC38-CFF3-AF0D-1A5D-9BAF261B3288}"/>
              </a:ext>
            </a:extLst>
          </p:cNvPr>
          <p:cNvSpPr txBox="1"/>
          <p:nvPr/>
        </p:nvSpPr>
        <p:spPr>
          <a:xfrm>
            <a:off x="4078950" y="3759381"/>
            <a:ext cx="1330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Lucida Grande" panose="020B0600040502020204" pitchFamily="34" charset="0"/>
                <a:cs typeface="Lucida Grande" panose="020B0600040502020204" pitchFamily="34" charset="0"/>
              </a:rPr>
              <a:t>nope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CA89A2A-2FB3-5D9A-7020-2D1FAF0F16BD}"/>
              </a:ext>
            </a:extLst>
          </p:cNvPr>
          <p:cNvSpPr txBox="1"/>
          <p:nvPr/>
        </p:nvSpPr>
        <p:spPr>
          <a:xfrm>
            <a:off x="4078950" y="5181801"/>
            <a:ext cx="1330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Lucida Grande" panose="020B0600040502020204" pitchFamily="34" charset="0"/>
                <a:cs typeface="Lucida Grande" panose="020B0600040502020204" pitchFamily="34" charset="0"/>
              </a:rPr>
              <a:t>yup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DF522E3-521D-56EC-BFCC-FEC71BACFB38}"/>
              </a:ext>
            </a:extLst>
          </p:cNvPr>
          <p:cNvSpPr txBox="1"/>
          <p:nvPr/>
        </p:nvSpPr>
        <p:spPr>
          <a:xfrm>
            <a:off x="7793392" y="4339518"/>
            <a:ext cx="4039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Lucida Grande" panose="020B0600040502020204" pitchFamily="34" charset="0"/>
                <a:cs typeface="Lucida Grande" panose="020B0600040502020204" pitchFamily="34" charset="0"/>
              </a:rPr>
              <a:t>1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927703D-18D5-474F-AD78-BDF6737CF217}"/>
              </a:ext>
            </a:extLst>
          </p:cNvPr>
          <p:cNvSpPr/>
          <p:nvPr/>
        </p:nvSpPr>
        <p:spPr>
          <a:xfrm>
            <a:off x="7515656" y="2725103"/>
            <a:ext cx="1192306" cy="69924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communicate cellwise bound info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40458C3-F165-ED4A-1C07-C04AB026EE06}"/>
              </a:ext>
            </a:extLst>
          </p:cNvPr>
          <p:cNvSpPr/>
          <p:nvPr/>
        </p:nvSpPr>
        <p:spPr>
          <a:xfrm>
            <a:off x="7515656" y="4435681"/>
            <a:ext cx="1192306" cy="69924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solve for all </a:t>
            </a:r>
            <a:r>
              <a:rPr lang="el-GR" sz="1600" b="0" i="0" dirty="0">
                <a:solidFill>
                  <a:srgbClr val="222222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Ψ</a:t>
            </a:r>
            <a:r>
              <a:rPr lang="en-US" sz="1600" b="0" i="0" baseline="-25000" dirty="0">
                <a:solidFill>
                  <a:srgbClr val="222222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new</a:t>
            </a:r>
            <a:endParaRPr lang="en-US" sz="1600" baseline="-250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89DE290-B459-2783-5A91-CC21A42E1E36}"/>
              </a:ext>
            </a:extLst>
          </p:cNvPr>
          <p:cNvSpPr/>
          <p:nvPr/>
        </p:nvSpPr>
        <p:spPr>
          <a:xfrm>
            <a:off x="9313078" y="2725102"/>
            <a:ext cx="1192306" cy="699247"/>
          </a:xfrm>
          <a:prstGeom prst="rect">
            <a:avLst/>
          </a:prstGeom>
          <a:solidFill>
            <a:srgbClr val="FF93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1200" b="0" i="0" dirty="0">
                <a:solidFill>
                  <a:srgbClr val="222222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Ψ</a:t>
            </a:r>
            <a:r>
              <a:rPr lang="en-US" sz="1200" b="0" i="0" baseline="-25000" dirty="0">
                <a:solidFill>
                  <a:srgbClr val="222222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new</a:t>
            </a:r>
            <a:r>
              <a:rPr lang="en-US" sz="12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becomes </a:t>
            </a:r>
            <a:r>
              <a:rPr lang="el-GR" sz="1200" b="0" i="0" dirty="0">
                <a:solidFill>
                  <a:srgbClr val="222222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ψ</a:t>
            </a:r>
            <a:r>
              <a:rPr lang="en-US" sz="1200" b="0" i="0" baseline="-25000" dirty="0">
                <a:solidFill>
                  <a:srgbClr val="222222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guess</a:t>
            </a:r>
            <a:endParaRPr lang="en-US" sz="12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8" name="Terminator 27">
            <a:extLst>
              <a:ext uri="{FF2B5EF4-FFF2-40B4-BE49-F238E27FC236}">
                <a16:creationId xmlns:a16="http://schemas.microsoft.com/office/drawing/2014/main" id="{B4B933EB-296D-655F-D1CA-8AB2DE1D1B3F}"/>
              </a:ext>
            </a:extLst>
          </p:cNvPr>
          <p:cNvSpPr/>
          <p:nvPr/>
        </p:nvSpPr>
        <p:spPr>
          <a:xfrm>
            <a:off x="7515657" y="1516696"/>
            <a:ext cx="1192306" cy="527417"/>
          </a:xfrm>
          <a:prstGeom prst="flowChartTerminator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initialize </a:t>
            </a:r>
            <a:r>
              <a:rPr lang="el-GR" sz="1400" b="0" i="0" dirty="0">
                <a:solidFill>
                  <a:srgbClr val="222222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Ψ</a:t>
            </a:r>
            <a:r>
              <a:rPr lang="en-US" sz="1400" b="0" i="0" baseline="-25000" dirty="0">
                <a:solidFill>
                  <a:schemeClr val="tx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guess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9" name="Terminator 28">
            <a:extLst>
              <a:ext uri="{FF2B5EF4-FFF2-40B4-BE49-F238E27FC236}">
                <a16:creationId xmlns:a16="http://schemas.microsoft.com/office/drawing/2014/main" id="{84FEDB32-489D-20E1-A2C0-1834111CFF8D}"/>
              </a:ext>
            </a:extLst>
          </p:cNvPr>
          <p:cNvSpPr/>
          <p:nvPr/>
        </p:nvSpPr>
        <p:spPr>
          <a:xfrm>
            <a:off x="9311836" y="5611319"/>
            <a:ext cx="1192306" cy="446928"/>
          </a:xfrm>
          <a:prstGeom prst="flowChartTerminator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done!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0D868D4-0EA6-96AF-BB37-98FD7D84023D}"/>
              </a:ext>
            </a:extLst>
          </p:cNvPr>
          <p:cNvCxnSpPr>
            <a:cxnSpLocks/>
            <a:stCxn id="28" idx="2"/>
            <a:endCxn id="3" idx="0"/>
          </p:cNvCxnSpPr>
          <p:nvPr/>
        </p:nvCxnSpPr>
        <p:spPr>
          <a:xfrm flipH="1">
            <a:off x="8111809" y="2044113"/>
            <a:ext cx="1" cy="68099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F54A5F8-1C9C-1BA9-1CC1-70330C9CB2AD}"/>
              </a:ext>
            </a:extLst>
          </p:cNvPr>
          <p:cNvCxnSpPr>
            <a:cxnSpLocks/>
            <a:stCxn id="3" idx="2"/>
            <a:endCxn id="8" idx="0"/>
          </p:cNvCxnSpPr>
          <p:nvPr/>
        </p:nvCxnSpPr>
        <p:spPr>
          <a:xfrm>
            <a:off x="8111809" y="3424350"/>
            <a:ext cx="0" cy="101133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F4B2F299-C2A6-6A19-63BB-FAB3D12D42B2}"/>
              </a:ext>
            </a:extLst>
          </p:cNvPr>
          <p:cNvCxnSpPr>
            <a:stCxn id="27" idx="1"/>
            <a:endCxn id="3" idx="3"/>
          </p:cNvCxnSpPr>
          <p:nvPr/>
        </p:nvCxnSpPr>
        <p:spPr>
          <a:xfrm flipH="1">
            <a:off x="8707962" y="3074726"/>
            <a:ext cx="605116" cy="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5" name="Group 34">
            <a:extLst>
              <a:ext uri="{FF2B5EF4-FFF2-40B4-BE49-F238E27FC236}">
                <a16:creationId xmlns:a16="http://schemas.microsoft.com/office/drawing/2014/main" id="{66B9DFCF-F32D-0BD4-1D3C-6680EF0BA9BD}"/>
              </a:ext>
            </a:extLst>
          </p:cNvPr>
          <p:cNvGrpSpPr/>
          <p:nvPr/>
        </p:nvGrpSpPr>
        <p:grpSpPr>
          <a:xfrm>
            <a:off x="9120217" y="4400530"/>
            <a:ext cx="1129673" cy="734382"/>
            <a:chOff x="2447371" y="4402701"/>
            <a:chExt cx="1129673" cy="734382"/>
          </a:xfrm>
        </p:grpSpPr>
        <p:sp>
          <p:nvSpPr>
            <p:cNvPr id="38" name="Triangle 37">
              <a:extLst>
                <a:ext uri="{FF2B5EF4-FFF2-40B4-BE49-F238E27FC236}">
                  <a16:creationId xmlns:a16="http://schemas.microsoft.com/office/drawing/2014/main" id="{20322EE3-70B6-13D3-3A7A-E7A707D08198}"/>
                </a:ext>
              </a:extLst>
            </p:cNvPr>
            <p:cNvSpPr/>
            <p:nvPr/>
          </p:nvSpPr>
          <p:spPr>
            <a:xfrm rot="16200000">
              <a:off x="2474688" y="4375384"/>
              <a:ext cx="734382" cy="789015"/>
            </a:xfrm>
            <a:prstGeom prst="triangle">
              <a:avLst>
                <a:gd name="adj" fmla="val 48871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en-US" sz="300" dirty="0">
                <a:solidFill>
                  <a:schemeClr val="tx1"/>
                </a:solidFill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F832439-A47B-A836-BFF1-63DC72B3B02F}"/>
                </a:ext>
              </a:extLst>
            </p:cNvPr>
            <p:cNvSpPr txBox="1"/>
            <p:nvPr/>
          </p:nvSpPr>
          <p:spPr>
            <a:xfrm>
              <a:off x="2528174" y="4674811"/>
              <a:ext cx="104887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700" dirty="0">
                  <a:latin typeface="Lucida Grande" panose="020B0600040502020204" pitchFamily="34" charset="0"/>
                  <a:cs typeface="Lucida Grande" panose="020B0600040502020204" pitchFamily="34" charset="0"/>
                </a:rPr>
                <a:t>convergence? </a:t>
              </a:r>
            </a:p>
          </p:txBody>
        </p:sp>
      </p:grp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8FD7EB98-9447-7EDC-C292-39EA27A5B67F}"/>
              </a:ext>
            </a:extLst>
          </p:cNvPr>
          <p:cNvCxnSpPr>
            <a:cxnSpLocks/>
            <a:stCxn id="38" idx="4"/>
            <a:endCxn id="27" idx="2"/>
          </p:cNvCxnSpPr>
          <p:nvPr/>
        </p:nvCxnSpPr>
        <p:spPr>
          <a:xfrm flipH="1" flipV="1">
            <a:off x="9909231" y="3424349"/>
            <a:ext cx="2" cy="97618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C293035-F5A4-0CDF-0F61-EE4FC52BF6DA}"/>
              </a:ext>
            </a:extLst>
          </p:cNvPr>
          <p:cNvCxnSpPr>
            <a:cxnSpLocks/>
            <a:stCxn id="38" idx="2"/>
            <a:endCxn id="29" idx="0"/>
          </p:cNvCxnSpPr>
          <p:nvPr/>
        </p:nvCxnSpPr>
        <p:spPr>
          <a:xfrm flipH="1">
            <a:off x="9907989" y="5134912"/>
            <a:ext cx="1244" cy="47640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7BA7E05F-0502-6F55-3B58-496476E78315}"/>
              </a:ext>
            </a:extLst>
          </p:cNvPr>
          <p:cNvCxnSpPr>
            <a:cxnSpLocks/>
            <a:stCxn id="8" idx="3"/>
            <a:endCxn id="38" idx="0"/>
          </p:cNvCxnSpPr>
          <p:nvPr/>
        </p:nvCxnSpPr>
        <p:spPr>
          <a:xfrm flipV="1">
            <a:off x="8707962" y="4776012"/>
            <a:ext cx="412256" cy="929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32C6FEB2-94D8-C28A-C439-FD762CF5F7CB}"/>
              </a:ext>
            </a:extLst>
          </p:cNvPr>
          <p:cNvSpPr txBox="1"/>
          <p:nvPr/>
        </p:nvSpPr>
        <p:spPr>
          <a:xfrm>
            <a:off x="9907989" y="3759381"/>
            <a:ext cx="803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Lucida Grande" panose="020B0600040502020204" pitchFamily="34" charset="0"/>
                <a:cs typeface="Lucida Grande" panose="020B0600040502020204" pitchFamily="34" charset="0"/>
              </a:rPr>
              <a:t>nope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03CDF29-ADA7-6579-021E-3F263B965B13}"/>
              </a:ext>
            </a:extLst>
          </p:cNvPr>
          <p:cNvSpPr txBox="1"/>
          <p:nvPr/>
        </p:nvSpPr>
        <p:spPr>
          <a:xfrm>
            <a:off x="9913666" y="5163298"/>
            <a:ext cx="640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Lucida Grande" panose="020B0600040502020204" pitchFamily="34" charset="0"/>
                <a:cs typeface="Lucida Grande" panose="020B0600040502020204" pitchFamily="34" charset="0"/>
              </a:rPr>
              <a:t>yup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5F35527-AFB5-8A17-72F8-BE64A0524E04}"/>
              </a:ext>
            </a:extLst>
          </p:cNvPr>
          <p:cNvSpPr txBox="1"/>
          <p:nvPr/>
        </p:nvSpPr>
        <p:spPr>
          <a:xfrm>
            <a:off x="7511046" y="5629251"/>
            <a:ext cx="1191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Lucida Grande" panose="020B0600040502020204" pitchFamily="34" charset="0"/>
                <a:cs typeface="Lucida Grande" panose="020B0600040502020204" pitchFamily="34" charset="0"/>
              </a:rPr>
              <a:t>[3] &amp; [4]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97440F6E-93B8-2639-AF80-6097A858E95D}"/>
              </a:ext>
            </a:extLst>
          </p:cNvPr>
          <p:cNvSpPr txBox="1"/>
          <p:nvPr/>
        </p:nvSpPr>
        <p:spPr>
          <a:xfrm rot="16200000">
            <a:off x="-533097" y="3554863"/>
            <a:ext cx="3064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dirty="0">
                <a:latin typeface="Lucida Grande" panose="020B0600040502020204" pitchFamily="34" charset="0"/>
                <a:cs typeface="Lucida Grande" panose="020B0600040502020204" pitchFamily="34" charset="0"/>
              </a:rPr>
              <a:t>source iterations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B8B27EBC-A4D3-0997-1325-A75912C9C4BC}"/>
              </a:ext>
            </a:extLst>
          </p:cNvPr>
          <p:cNvSpPr txBox="1"/>
          <p:nvPr/>
        </p:nvSpPr>
        <p:spPr>
          <a:xfrm rot="16200000">
            <a:off x="5159854" y="3554864"/>
            <a:ext cx="3064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dirty="0">
                <a:latin typeface="Lucida Grande" panose="020B0600040502020204" pitchFamily="34" charset="0"/>
                <a:cs typeface="Lucida Grande" panose="020B0600040502020204" pitchFamily="34" charset="0"/>
              </a:rPr>
              <a:t>one cell inversion</a:t>
            </a:r>
          </a:p>
        </p:txBody>
      </p:sp>
    </p:spTree>
    <p:extLst>
      <p:ext uri="{BB962C8B-B14F-4D97-AF65-F5344CB8AC3E}">
        <p14:creationId xmlns:p14="http://schemas.microsoft.com/office/powerpoint/2010/main" val="2877810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3" grpId="0" animBg="1"/>
      <p:bldP spid="15" grpId="0" animBg="1"/>
      <p:bldP spid="16" grpId="0" animBg="1"/>
      <p:bldP spid="17" grpId="0"/>
      <p:bldP spid="19" grpId="0"/>
      <p:bldP spid="3" grpId="0" animBg="1"/>
      <p:bldP spid="8" grpId="0" animBg="1"/>
      <p:bldP spid="27" grpId="0" animBg="1"/>
      <p:bldP spid="28" grpId="0" animBg="1"/>
      <p:bldP spid="29" grpId="0" animBg="1"/>
      <p:bldP spid="46" grpId="0"/>
      <p:bldP spid="4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26B9D6-21B0-DB89-1392-AB27D9B39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Iterative Schemes: Graphic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255FC6-2154-1C78-1945-B52BD07C05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August 16th, 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EBD3A5-4E5E-6D10-3039-FF207C42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OCI on GPUs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1E25F7-D1A4-16AC-FB50-EDAEFE1E8F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BFB55-84C6-B64A-988D-585CA118354E}" type="slidenum">
              <a:rPr lang="en-US" smtClean="0"/>
              <a:t>7</a:t>
            </a:fld>
            <a:r>
              <a:rPr lang="en-US" dirty="0"/>
              <a:t>/26</a:t>
            </a:r>
          </a:p>
        </p:txBody>
      </p:sp>
      <p:graphicFrame>
        <p:nvGraphicFramePr>
          <p:cNvPr id="36" name="Table 55">
            <a:extLst>
              <a:ext uri="{FF2B5EF4-FFF2-40B4-BE49-F238E27FC236}">
                <a16:creationId xmlns:a16="http://schemas.microsoft.com/office/drawing/2014/main" id="{85676F0B-C5EA-D566-B663-76FC72B73B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9889741"/>
              </p:ext>
            </p:extLst>
          </p:nvPr>
        </p:nvGraphicFramePr>
        <p:xfrm>
          <a:off x="4024662" y="4448374"/>
          <a:ext cx="5778755" cy="9833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5751">
                  <a:extLst>
                    <a:ext uri="{9D8B030D-6E8A-4147-A177-3AD203B41FA5}">
                      <a16:colId xmlns:a16="http://schemas.microsoft.com/office/drawing/2014/main" val="1156931307"/>
                    </a:ext>
                  </a:extLst>
                </a:gridCol>
                <a:gridCol w="1155751">
                  <a:extLst>
                    <a:ext uri="{9D8B030D-6E8A-4147-A177-3AD203B41FA5}">
                      <a16:colId xmlns:a16="http://schemas.microsoft.com/office/drawing/2014/main" val="4068968586"/>
                    </a:ext>
                  </a:extLst>
                </a:gridCol>
                <a:gridCol w="1155751">
                  <a:extLst>
                    <a:ext uri="{9D8B030D-6E8A-4147-A177-3AD203B41FA5}">
                      <a16:colId xmlns:a16="http://schemas.microsoft.com/office/drawing/2014/main" val="2314024230"/>
                    </a:ext>
                  </a:extLst>
                </a:gridCol>
                <a:gridCol w="1155751">
                  <a:extLst>
                    <a:ext uri="{9D8B030D-6E8A-4147-A177-3AD203B41FA5}">
                      <a16:colId xmlns:a16="http://schemas.microsoft.com/office/drawing/2014/main" val="251073937"/>
                    </a:ext>
                  </a:extLst>
                </a:gridCol>
                <a:gridCol w="1155751">
                  <a:extLst>
                    <a:ext uri="{9D8B030D-6E8A-4147-A177-3AD203B41FA5}">
                      <a16:colId xmlns:a16="http://schemas.microsoft.com/office/drawing/2014/main" val="4084144718"/>
                    </a:ext>
                  </a:extLst>
                </a:gridCol>
              </a:tblGrid>
              <a:tr h="49168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552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5197059"/>
                  </a:ext>
                </a:extLst>
              </a:tr>
              <a:tr h="49168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552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7083891"/>
                  </a:ext>
                </a:extLst>
              </a:tr>
            </a:tbl>
          </a:graphicData>
        </a:graphic>
      </p:graphicFrame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C28AD8D-0F82-1706-D391-113EC26A4FCF}"/>
              </a:ext>
            </a:extLst>
          </p:cNvPr>
          <p:cNvCxnSpPr>
            <a:cxnSpLocks/>
          </p:cNvCxnSpPr>
          <p:nvPr/>
        </p:nvCxnSpPr>
        <p:spPr>
          <a:xfrm flipV="1">
            <a:off x="3142771" y="4030799"/>
            <a:ext cx="0" cy="161950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45F3F3A2-B5CA-D97C-C5E9-52EFF8608CC8}"/>
              </a:ext>
            </a:extLst>
          </p:cNvPr>
          <p:cNvCxnSpPr>
            <a:cxnSpLocks/>
          </p:cNvCxnSpPr>
          <p:nvPr/>
        </p:nvCxnSpPr>
        <p:spPr>
          <a:xfrm flipV="1">
            <a:off x="3138338" y="5629835"/>
            <a:ext cx="7364458" cy="2046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7ACFA03E-A8D7-A584-9365-22FEA6A9044C}"/>
              </a:ext>
            </a:extLst>
          </p:cNvPr>
          <p:cNvSpPr txBox="1"/>
          <p:nvPr/>
        </p:nvSpPr>
        <p:spPr>
          <a:xfrm rot="16200000">
            <a:off x="2675116" y="4822633"/>
            <a:ext cx="6648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100" dirty="0">
                <a:latin typeface="Lucida Grande" panose="020B0600040502020204" pitchFamily="34" charset="0"/>
                <a:cs typeface="Lucida Grande" panose="020B0600040502020204" pitchFamily="34" charset="0"/>
              </a:rPr>
              <a:t>angles 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5D7AD92-7E5B-15A2-4755-058390A8C55D}"/>
              </a:ext>
            </a:extLst>
          </p:cNvPr>
          <p:cNvSpPr txBox="1"/>
          <p:nvPr/>
        </p:nvSpPr>
        <p:spPr>
          <a:xfrm>
            <a:off x="6763635" y="5690892"/>
            <a:ext cx="6648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100" dirty="0">
                <a:latin typeface="Lucida Grande" panose="020B0600040502020204" pitchFamily="34" charset="0"/>
                <a:cs typeface="Lucida Grande" panose="020B0600040502020204" pitchFamily="34" charset="0"/>
              </a:rPr>
              <a:t>cells 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E9D61D4-6229-09BD-B5AD-70D6FDFF8CD0}"/>
              </a:ext>
            </a:extLst>
          </p:cNvPr>
          <p:cNvSpPr txBox="1"/>
          <p:nvPr/>
        </p:nvSpPr>
        <p:spPr>
          <a:xfrm>
            <a:off x="4420957" y="4061011"/>
            <a:ext cx="4039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Lucida Grande" panose="020B0600040502020204" pitchFamily="34" charset="0"/>
                <a:cs typeface="Lucida Grande" panose="020B0600040502020204" pitchFamily="34" charset="0"/>
              </a:rPr>
              <a:t>1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1597F65-A541-EBE3-5E54-5DF9920BCF44}"/>
              </a:ext>
            </a:extLst>
          </p:cNvPr>
          <p:cNvSpPr txBox="1"/>
          <p:nvPr/>
        </p:nvSpPr>
        <p:spPr>
          <a:xfrm>
            <a:off x="7870393" y="4061011"/>
            <a:ext cx="4039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Lucida Grande" panose="020B0600040502020204" pitchFamily="34" charset="0"/>
                <a:cs typeface="Lucida Grande" panose="020B0600040502020204" pitchFamily="34" charset="0"/>
              </a:rPr>
              <a:t>4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265153C-F9C7-4160-8820-5454769FCF98}"/>
              </a:ext>
            </a:extLst>
          </p:cNvPr>
          <p:cNvSpPr txBox="1"/>
          <p:nvPr/>
        </p:nvSpPr>
        <p:spPr>
          <a:xfrm>
            <a:off x="5629992" y="4061011"/>
            <a:ext cx="4039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Lucida Grande" panose="020B0600040502020204" pitchFamily="34" charset="0"/>
                <a:cs typeface="Lucida Grande" panose="020B0600040502020204" pitchFamily="34" charset="0"/>
              </a:rPr>
              <a:t>2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8209140-B023-6820-6E51-BFEB990102D3}"/>
              </a:ext>
            </a:extLst>
          </p:cNvPr>
          <p:cNvSpPr txBox="1"/>
          <p:nvPr/>
        </p:nvSpPr>
        <p:spPr>
          <a:xfrm>
            <a:off x="6715962" y="4061011"/>
            <a:ext cx="4039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Lucida Grande" panose="020B0600040502020204" pitchFamily="34" charset="0"/>
                <a:cs typeface="Lucida Grande" panose="020B0600040502020204" pitchFamily="34" charset="0"/>
              </a:rPr>
              <a:t>3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3DF718F-54ED-7CE9-B933-8AF932DEBCC3}"/>
              </a:ext>
            </a:extLst>
          </p:cNvPr>
          <p:cNvSpPr txBox="1"/>
          <p:nvPr/>
        </p:nvSpPr>
        <p:spPr>
          <a:xfrm>
            <a:off x="9005289" y="4061011"/>
            <a:ext cx="4039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Lucida Grande" panose="020B0600040502020204" pitchFamily="34" charset="0"/>
                <a:cs typeface="Lucida Grande" panose="020B0600040502020204" pitchFamily="34" charset="0"/>
              </a:rPr>
              <a:t>5</a:t>
            </a: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69931551-D1BC-AD5F-9A5B-45A965FB7F19}"/>
              </a:ext>
            </a:extLst>
          </p:cNvPr>
          <p:cNvGrpSpPr/>
          <p:nvPr/>
        </p:nvGrpSpPr>
        <p:grpSpPr>
          <a:xfrm>
            <a:off x="4008017" y="4359927"/>
            <a:ext cx="5842014" cy="1156237"/>
            <a:chOff x="5553789" y="4413716"/>
            <a:chExt cx="5842014" cy="1156237"/>
          </a:xfrm>
        </p:grpSpPr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92A0BF0C-E9C1-8399-AAA8-700CA1740013}"/>
                </a:ext>
              </a:extLst>
            </p:cNvPr>
            <p:cNvSpPr/>
            <p:nvPr/>
          </p:nvSpPr>
          <p:spPr>
            <a:xfrm>
              <a:off x="6610120" y="4413717"/>
              <a:ext cx="137160" cy="1132101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982D22DB-57C2-5C36-9ABF-7B52D9901C74}"/>
                </a:ext>
              </a:extLst>
            </p:cNvPr>
            <p:cNvSpPr/>
            <p:nvPr/>
          </p:nvSpPr>
          <p:spPr>
            <a:xfrm>
              <a:off x="7852144" y="4413716"/>
              <a:ext cx="137160" cy="1132101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773AC088-4B0A-4CB6-F93D-FA8CE75BB5E4}"/>
                </a:ext>
              </a:extLst>
            </p:cNvPr>
            <p:cNvSpPr/>
            <p:nvPr/>
          </p:nvSpPr>
          <p:spPr>
            <a:xfrm>
              <a:off x="8941465" y="4432990"/>
              <a:ext cx="137160" cy="1132101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3C29C4E7-9845-4BDA-F169-B3CEA9425B97}"/>
                </a:ext>
              </a:extLst>
            </p:cNvPr>
            <p:cNvSpPr/>
            <p:nvPr/>
          </p:nvSpPr>
          <p:spPr>
            <a:xfrm>
              <a:off x="11258643" y="4432990"/>
              <a:ext cx="137160" cy="1132101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4BA2A88B-3CD2-25CB-67D6-239618FC96F4}"/>
                </a:ext>
              </a:extLst>
            </p:cNvPr>
            <p:cNvSpPr/>
            <p:nvPr/>
          </p:nvSpPr>
          <p:spPr>
            <a:xfrm>
              <a:off x="10088304" y="4427797"/>
              <a:ext cx="137160" cy="1132101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49543559-15A7-7356-726A-2E401E638402}"/>
                </a:ext>
              </a:extLst>
            </p:cNvPr>
            <p:cNvSpPr/>
            <p:nvPr/>
          </p:nvSpPr>
          <p:spPr>
            <a:xfrm>
              <a:off x="5553789" y="4437852"/>
              <a:ext cx="137160" cy="1132101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3" name="Table 55">
            <a:extLst>
              <a:ext uri="{FF2B5EF4-FFF2-40B4-BE49-F238E27FC236}">
                <a16:creationId xmlns:a16="http://schemas.microsoft.com/office/drawing/2014/main" id="{DDF36FF2-1940-5607-349D-FB8BFADED0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2482101"/>
              </p:ext>
            </p:extLst>
          </p:nvPr>
        </p:nvGraphicFramePr>
        <p:xfrm>
          <a:off x="3998716" y="2332247"/>
          <a:ext cx="5778755" cy="9833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5751">
                  <a:extLst>
                    <a:ext uri="{9D8B030D-6E8A-4147-A177-3AD203B41FA5}">
                      <a16:colId xmlns:a16="http://schemas.microsoft.com/office/drawing/2014/main" val="1156931307"/>
                    </a:ext>
                  </a:extLst>
                </a:gridCol>
                <a:gridCol w="1155751">
                  <a:extLst>
                    <a:ext uri="{9D8B030D-6E8A-4147-A177-3AD203B41FA5}">
                      <a16:colId xmlns:a16="http://schemas.microsoft.com/office/drawing/2014/main" val="4068968586"/>
                    </a:ext>
                  </a:extLst>
                </a:gridCol>
                <a:gridCol w="1155751">
                  <a:extLst>
                    <a:ext uri="{9D8B030D-6E8A-4147-A177-3AD203B41FA5}">
                      <a16:colId xmlns:a16="http://schemas.microsoft.com/office/drawing/2014/main" val="2314024230"/>
                    </a:ext>
                  </a:extLst>
                </a:gridCol>
                <a:gridCol w="1155751">
                  <a:extLst>
                    <a:ext uri="{9D8B030D-6E8A-4147-A177-3AD203B41FA5}">
                      <a16:colId xmlns:a16="http://schemas.microsoft.com/office/drawing/2014/main" val="251073937"/>
                    </a:ext>
                  </a:extLst>
                </a:gridCol>
                <a:gridCol w="1155751">
                  <a:extLst>
                    <a:ext uri="{9D8B030D-6E8A-4147-A177-3AD203B41FA5}">
                      <a16:colId xmlns:a16="http://schemas.microsoft.com/office/drawing/2014/main" val="4084144718"/>
                    </a:ext>
                  </a:extLst>
                </a:gridCol>
              </a:tblGrid>
              <a:tr h="49168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552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552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552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552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552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5197059"/>
                  </a:ext>
                </a:extLst>
              </a:tr>
              <a:tr h="49168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7083891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E159BC1-6D84-7A65-F61D-4E36A7F4E620}"/>
              </a:ext>
            </a:extLst>
          </p:cNvPr>
          <p:cNvCxnSpPr>
            <a:cxnSpLocks/>
          </p:cNvCxnSpPr>
          <p:nvPr/>
        </p:nvCxnSpPr>
        <p:spPr>
          <a:xfrm flipV="1">
            <a:off x="3116825" y="1914672"/>
            <a:ext cx="0" cy="161950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98204F1-7B26-AE3B-C6AC-CC88C87C203E}"/>
              </a:ext>
            </a:extLst>
          </p:cNvPr>
          <p:cNvCxnSpPr>
            <a:cxnSpLocks/>
          </p:cNvCxnSpPr>
          <p:nvPr/>
        </p:nvCxnSpPr>
        <p:spPr>
          <a:xfrm flipV="1">
            <a:off x="3112392" y="3513708"/>
            <a:ext cx="7364458" cy="2046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F9CBB71-EAE0-BB7A-4F99-CFE2E3312CB9}"/>
              </a:ext>
            </a:extLst>
          </p:cNvPr>
          <p:cNvSpPr txBox="1"/>
          <p:nvPr/>
        </p:nvSpPr>
        <p:spPr>
          <a:xfrm rot="16200000">
            <a:off x="2649170" y="2706506"/>
            <a:ext cx="6648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100" dirty="0">
                <a:latin typeface="Lucida Grande" panose="020B0600040502020204" pitchFamily="34" charset="0"/>
                <a:cs typeface="Lucida Grande" panose="020B0600040502020204" pitchFamily="34" charset="0"/>
              </a:rPr>
              <a:t>angles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865E101-E2E3-FCC8-76C7-B0FA8DD5B5EB}"/>
              </a:ext>
            </a:extLst>
          </p:cNvPr>
          <p:cNvSpPr txBox="1"/>
          <p:nvPr/>
        </p:nvSpPr>
        <p:spPr>
          <a:xfrm>
            <a:off x="6737689" y="3574765"/>
            <a:ext cx="6648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100" dirty="0">
                <a:latin typeface="Lucida Grande" panose="020B0600040502020204" pitchFamily="34" charset="0"/>
                <a:cs typeface="Lucida Grande" panose="020B0600040502020204" pitchFamily="34" charset="0"/>
              </a:rPr>
              <a:t>cells </a:t>
            </a:r>
          </a:p>
        </p:txBody>
      </p:sp>
      <p:pic>
        <p:nvPicPr>
          <p:cNvPr id="26" name="Picture 4" descr="Free Broom Clipart Png, Download Free Broom Clipart Png png images, Free  ClipArts on Clipart Library">
            <a:extLst>
              <a:ext uri="{FF2B5EF4-FFF2-40B4-BE49-F238E27FC236}">
                <a16:creationId xmlns:a16="http://schemas.microsoft.com/office/drawing/2014/main" id="{3E197E0E-0302-EF76-6D71-F556BA0C79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8634" y="1956488"/>
            <a:ext cx="635658" cy="751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4" descr="Free Broom Clipart Png, Download Free Broom Clipart Png png images, Free  ClipArts on Clipart Library">
            <a:extLst>
              <a:ext uri="{FF2B5EF4-FFF2-40B4-BE49-F238E27FC236}">
                <a16:creationId xmlns:a16="http://schemas.microsoft.com/office/drawing/2014/main" id="{412C406B-1B69-002D-EEC5-6973CA539B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371894" y="2550806"/>
            <a:ext cx="622387" cy="751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B5C3C2C7-9CA3-EACD-AF64-CC342FBE3914}"/>
              </a:ext>
            </a:extLst>
          </p:cNvPr>
          <p:cNvSpPr txBox="1"/>
          <p:nvPr/>
        </p:nvSpPr>
        <p:spPr>
          <a:xfrm>
            <a:off x="4395011" y="1944884"/>
            <a:ext cx="4039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Lucida Grande" panose="020B0600040502020204" pitchFamily="34" charset="0"/>
                <a:cs typeface="Lucida Grande" panose="020B0600040502020204" pitchFamily="34" charset="0"/>
              </a:rPr>
              <a:t>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3A65D81-E566-632B-AFB9-462B2CB231FA}"/>
              </a:ext>
            </a:extLst>
          </p:cNvPr>
          <p:cNvSpPr txBox="1"/>
          <p:nvPr/>
        </p:nvSpPr>
        <p:spPr>
          <a:xfrm>
            <a:off x="7844447" y="1944884"/>
            <a:ext cx="4039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Lucida Grande" panose="020B0600040502020204" pitchFamily="34" charset="0"/>
                <a:cs typeface="Lucida Grande" panose="020B0600040502020204" pitchFamily="34" charset="0"/>
              </a:rPr>
              <a:t>4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FC9FC33-05B5-BE71-6647-F2E0F764A1AD}"/>
              </a:ext>
            </a:extLst>
          </p:cNvPr>
          <p:cNvSpPr txBox="1"/>
          <p:nvPr/>
        </p:nvSpPr>
        <p:spPr>
          <a:xfrm>
            <a:off x="5604046" y="1944884"/>
            <a:ext cx="4039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Lucida Grande" panose="020B0600040502020204" pitchFamily="34" charset="0"/>
                <a:cs typeface="Lucida Grande" panose="020B0600040502020204" pitchFamily="34" charset="0"/>
              </a:rPr>
              <a:t>2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2AE0830-0985-A85E-C1AB-4A4CE7695B89}"/>
              </a:ext>
            </a:extLst>
          </p:cNvPr>
          <p:cNvSpPr txBox="1"/>
          <p:nvPr/>
        </p:nvSpPr>
        <p:spPr>
          <a:xfrm>
            <a:off x="6690016" y="1944884"/>
            <a:ext cx="4039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Lucida Grande" panose="020B0600040502020204" pitchFamily="34" charset="0"/>
                <a:cs typeface="Lucida Grande" panose="020B0600040502020204" pitchFamily="34" charset="0"/>
              </a:rPr>
              <a:t>3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60F2F37-1438-22F0-FC4E-6D301DFBEE45}"/>
              </a:ext>
            </a:extLst>
          </p:cNvPr>
          <p:cNvSpPr txBox="1"/>
          <p:nvPr/>
        </p:nvSpPr>
        <p:spPr>
          <a:xfrm>
            <a:off x="8979343" y="1944884"/>
            <a:ext cx="4039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Lucida Grande" panose="020B0600040502020204" pitchFamily="34" charset="0"/>
                <a:cs typeface="Lucida Grande" panose="020B0600040502020204" pitchFamily="34" charset="0"/>
              </a:rPr>
              <a:t>5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0654CF4-1078-2774-66F5-AA08165C928C}"/>
              </a:ext>
            </a:extLst>
          </p:cNvPr>
          <p:cNvSpPr txBox="1"/>
          <p:nvPr/>
        </p:nvSpPr>
        <p:spPr>
          <a:xfrm>
            <a:off x="834685" y="2272457"/>
            <a:ext cx="23402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dirty="0">
                <a:latin typeface="Lucida Grande" panose="020B0600040502020204" pitchFamily="34" charset="0"/>
                <a:cs typeface="Lucida Grande" panose="020B0600040502020204" pitchFamily="34" charset="0"/>
              </a:rPr>
              <a:t>source iterations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3C38617-78C4-B6D6-6232-C635865A8828}"/>
              </a:ext>
            </a:extLst>
          </p:cNvPr>
          <p:cNvSpPr txBox="1"/>
          <p:nvPr/>
        </p:nvSpPr>
        <p:spPr>
          <a:xfrm>
            <a:off x="834685" y="4205522"/>
            <a:ext cx="20613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dirty="0">
                <a:latin typeface="Lucida Grande" panose="020B0600040502020204" pitchFamily="34" charset="0"/>
                <a:cs typeface="Lucida Grande" panose="020B0600040502020204" pitchFamily="34" charset="0"/>
              </a:rPr>
              <a:t>one cell inversion</a:t>
            </a:r>
          </a:p>
        </p:txBody>
      </p:sp>
    </p:spTree>
    <p:extLst>
      <p:ext uri="{BB962C8B-B14F-4D97-AF65-F5344CB8AC3E}">
        <p14:creationId xmlns:p14="http://schemas.microsoft.com/office/powerpoint/2010/main" val="1627111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734 0.01991 L -0.52799 0.01829 C -0.52435 0.01204 -0.0612 0.01065 -0.00469 -0.01713 " pathEditMode="relative" ptsTypes="AAA">
                                      <p:cBhvr>
                                        <p:cTn id="12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526 0.01342 L 0.52956 0.01203 C 0.52721 0.01412 0.01172 0.02638 0.01172 0.02638 L 0.01172 0.02638 " pathEditMode="relative" ptsTypes="AAAA">
                                      <p:cBhvr>
                                        <p:cTn id="14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 tmFilter="0, 0; .2, .5; .8, .5; 1, 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7" dur="250" autoRev="1" fill="hold"/>
                                        <p:tgtEl>
                                          <p:spTgt spid="7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 tmFilter="0, 0; .2, .5; .8, .5; 1, 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2" dur="250" autoRev="1" fill="hold"/>
                                        <p:tgtEl>
                                          <p:spTgt spid="7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40" grpId="0"/>
      <p:bldP spid="54" grpId="0"/>
      <p:bldP spid="55" grpId="0"/>
      <p:bldP spid="56" grpId="0"/>
      <p:bldP spid="57" grpId="0"/>
      <p:bldP spid="58" grpId="0"/>
      <p:bldP spid="4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8B49A4-44D0-A552-0F2B-9697373DE8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39827"/>
            <a:ext cx="10515600" cy="5637136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3200" dirty="0"/>
              <a:t>SI communicates information between cells within an ordinate </a:t>
            </a:r>
            <a:r>
              <a:rPr lang="en-US" sz="3200" i="1" dirty="0"/>
              <a:t>WITHIN</a:t>
            </a:r>
            <a:r>
              <a:rPr lang="en-US" sz="3200" dirty="0"/>
              <a:t> an iteration</a:t>
            </a:r>
            <a:br>
              <a:rPr lang="en-US" sz="3200" dirty="0"/>
            </a:br>
            <a:endParaRPr lang="en-US" sz="3200" dirty="0"/>
          </a:p>
          <a:p>
            <a:pPr marL="0" indent="0" algn="ctr">
              <a:buNone/>
            </a:pPr>
            <a:r>
              <a:rPr lang="en-US" sz="3200" dirty="0"/>
              <a:t>OCI communicates information between cells only </a:t>
            </a:r>
            <a:r>
              <a:rPr lang="en-US" sz="3200" i="1" dirty="0"/>
              <a:t>BETWEEN</a:t>
            </a:r>
            <a:r>
              <a:rPr lang="en-US" sz="3200" dirty="0"/>
              <a:t> iterations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25BF6A-D4E7-6F72-39A0-6DB6DAB44D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August 16th, 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53F0ED-61C6-A359-08D2-745A9F1B1D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OCI on GPUs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9ADF9E-65EC-E8A5-EE73-127E671EF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BFB55-84C6-B64A-988D-585CA118354E}" type="slidenum">
              <a:rPr lang="en-US" smtClean="0"/>
              <a:t>8</a:t>
            </a:fld>
            <a:r>
              <a:rPr lang="en-US" dirty="0"/>
              <a:t>/26</a:t>
            </a:r>
          </a:p>
        </p:txBody>
      </p:sp>
    </p:spTree>
    <p:extLst>
      <p:ext uri="{BB962C8B-B14F-4D97-AF65-F5344CB8AC3E}">
        <p14:creationId xmlns:p14="http://schemas.microsoft.com/office/powerpoint/2010/main" val="32878037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C31E5-1A6A-E580-E6CB-F8BF92CEF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spectral radius</a:t>
            </a:r>
          </a:p>
        </p:txBody>
      </p:sp>
      <p:pic>
        <p:nvPicPr>
          <p:cNvPr id="5" name="Picture 4" descr="A diagram of a graph&#10;&#10;Description automatically generated">
            <a:extLst>
              <a:ext uri="{FF2B5EF4-FFF2-40B4-BE49-F238E27FC236}">
                <a16:creationId xmlns:a16="http://schemas.microsoft.com/office/drawing/2014/main" id="{C8486CC6-452D-C93D-BD01-55E98574FA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8347" y="1928974"/>
            <a:ext cx="9575306" cy="4058330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3226AE-0B06-32C5-535D-61AE7C97C6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August 16th, 2023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FE5E9F-566A-75CF-5B3E-1A39F019F9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OCI on GPUs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0E063C-ACE6-67AD-D52B-B59DF0149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BFB55-84C6-B64A-988D-585CA118354E}" type="slidenum">
              <a:rPr lang="en-US" smtClean="0"/>
              <a:t>9</a:t>
            </a:fld>
            <a:r>
              <a:rPr lang="en-US" dirty="0"/>
              <a:t>/26</a:t>
            </a:r>
          </a:p>
        </p:txBody>
      </p:sp>
    </p:spTree>
    <p:extLst>
      <p:ext uri="{BB962C8B-B14F-4D97-AF65-F5344CB8AC3E}">
        <p14:creationId xmlns:p14="http://schemas.microsoft.com/office/powerpoint/2010/main" val="41738563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dirty="0" smtClean="0">
            <a:latin typeface="Lucida Grande" panose="020B0600040502020204" pitchFamily="34" charset="0"/>
            <a:cs typeface="Lucida Grande" panose="020B06000405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8701</TotalTime>
  <Words>1214</Words>
  <Application>Microsoft Macintosh PowerPoint</Application>
  <PresentationFormat>Widescreen</PresentationFormat>
  <Paragraphs>271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Arial</vt:lpstr>
      <vt:lpstr>Calibri</vt:lpstr>
      <vt:lpstr>Comic Sans MS</vt:lpstr>
      <vt:lpstr>Lucida Grande</vt:lpstr>
      <vt:lpstr>Verdana</vt:lpstr>
      <vt:lpstr>Office Theme</vt:lpstr>
      <vt:lpstr>Exploring One-Cell Inversion Method for Transient Transport on GPUs</vt:lpstr>
      <vt:lpstr>Transient Deterministic Transport</vt:lpstr>
      <vt:lpstr>Neutron Transport</vt:lpstr>
      <vt:lpstr>Higher Order Discretization</vt:lpstr>
      <vt:lpstr>Iterative Methods</vt:lpstr>
      <vt:lpstr>The Iterative Schemes</vt:lpstr>
      <vt:lpstr>The Iterative Schemes: Graphic</vt:lpstr>
      <vt:lpstr>PowerPoint Presentation</vt:lpstr>
      <vt:lpstr>spectral radius</vt:lpstr>
      <vt:lpstr>Benefits of OCI on the GPU</vt:lpstr>
      <vt:lpstr>The Hunch</vt:lpstr>
      <vt:lpstr>Verification Problems</vt:lpstr>
      <vt:lpstr>Transient Reed’s problem</vt:lpstr>
      <vt:lpstr>Transient Reed’s problem</vt:lpstr>
      <vt:lpstr>Performance Comparisons</vt:lpstr>
      <vt:lpstr>S4</vt:lpstr>
      <vt:lpstr>S16</vt:lpstr>
      <vt:lpstr>S32</vt:lpstr>
      <vt:lpstr>S64</vt:lpstr>
      <vt:lpstr>S128</vt:lpstr>
      <vt:lpstr>S256</vt:lpstr>
      <vt:lpstr>Analysis</vt:lpstr>
      <vt:lpstr>Conclusions</vt:lpstr>
      <vt:lpstr>Future Work</vt:lpstr>
      <vt:lpstr>Questions</vt:lpstr>
      <vt:lpstr>Citations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Exploring One-Cell Inversion Method for Transient Transport on GPUs</dc:title>
  <dc:creator>Morgan, Joanna P</dc:creator>
  <cp:lastModifiedBy>Morgan, Joanna P</cp:lastModifiedBy>
  <cp:revision>29</cp:revision>
  <dcterms:created xsi:type="dcterms:W3CDTF">2023-07-18T18:33:57Z</dcterms:created>
  <dcterms:modified xsi:type="dcterms:W3CDTF">2023-08-09T16:52:18Z</dcterms:modified>
</cp:coreProperties>
</file>